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slides/slide9.xml" ContentType="application/vnd.openxmlformats-officedocument.presentationml.slide+xml"/>
  <Override PartName="/ppt/slides/slide59.xml" ContentType="application/vnd.openxmlformats-officedocument.presentationml.slide+xml"/>
  <Override PartName="/ppt/slides/slide77.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Default Extension="png" ContentType="image/png"/>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s/slide80.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notesSlides/notesSlide24.xml" ContentType="application/vnd.openxmlformats-officedocument.presentationml.notesSlide+xml"/>
  <Override PartName="/ppt/notesSlides/notesSlide35.xml" ContentType="application/vnd.openxmlformats-officedocument.presentationml.notesSlide+xml"/>
  <Override PartName="/ppt/notesSlides/notesSlide53.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notesSlides/notesSlide51.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notesSlides/notesSlide54.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50.xml" ContentType="application/vnd.openxmlformats-officedocument.presentationml.notesSlide+xml"/>
  <Override PartName="/ppt/slides/slide79.xml" ContentType="application/vnd.openxmlformats-officedocument.presentationml.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68.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notesSlides/notesSlide48.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Default Extension="jpeg" ContentType="image/jpeg"/>
  <Override PartName="/ppt/notesSlides/notesSlide37.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notesSlides/notesSlide44.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88"/>
  </p:notesMasterIdLst>
  <p:sldIdLst>
    <p:sldId id="256" r:id="rId2"/>
    <p:sldId id="258" r:id="rId3"/>
    <p:sldId id="262" r:id="rId4"/>
    <p:sldId id="263" r:id="rId5"/>
    <p:sldId id="264" r:id="rId6"/>
    <p:sldId id="265" r:id="rId7"/>
    <p:sldId id="266" r:id="rId8"/>
    <p:sldId id="267" r:id="rId9"/>
    <p:sldId id="268" r:id="rId10"/>
    <p:sldId id="270" r:id="rId11"/>
    <p:sldId id="272" r:id="rId12"/>
    <p:sldId id="273" r:id="rId13"/>
    <p:sldId id="274" r:id="rId14"/>
    <p:sldId id="275" r:id="rId15"/>
    <p:sldId id="276" r:id="rId16"/>
    <p:sldId id="277" r:id="rId17"/>
    <p:sldId id="278" r:id="rId18"/>
    <p:sldId id="279" r:id="rId19"/>
    <p:sldId id="280" r:id="rId20"/>
    <p:sldId id="281" r:id="rId21"/>
    <p:sldId id="282" r:id="rId22"/>
    <p:sldId id="283" r:id="rId23"/>
    <p:sldId id="284" r:id="rId24"/>
    <p:sldId id="285" r:id="rId25"/>
    <p:sldId id="286" r:id="rId26"/>
    <p:sldId id="287" r:id="rId27"/>
    <p:sldId id="288" r:id="rId28"/>
    <p:sldId id="289" r:id="rId29"/>
    <p:sldId id="290" r:id="rId30"/>
    <p:sldId id="291" r:id="rId31"/>
    <p:sldId id="292" r:id="rId32"/>
    <p:sldId id="293" r:id="rId33"/>
    <p:sldId id="294" r:id="rId34"/>
    <p:sldId id="295" r:id="rId35"/>
    <p:sldId id="296" r:id="rId36"/>
    <p:sldId id="297" r:id="rId37"/>
    <p:sldId id="298" r:id="rId38"/>
    <p:sldId id="299" r:id="rId39"/>
    <p:sldId id="300" r:id="rId40"/>
    <p:sldId id="301" r:id="rId41"/>
    <p:sldId id="302" r:id="rId42"/>
    <p:sldId id="303" r:id="rId43"/>
    <p:sldId id="304" r:id="rId44"/>
    <p:sldId id="305" r:id="rId45"/>
    <p:sldId id="306" r:id="rId46"/>
    <p:sldId id="307" r:id="rId47"/>
    <p:sldId id="309" r:id="rId48"/>
    <p:sldId id="310" r:id="rId49"/>
    <p:sldId id="311" r:id="rId50"/>
    <p:sldId id="312" r:id="rId51"/>
    <p:sldId id="313" r:id="rId52"/>
    <p:sldId id="314" r:id="rId53"/>
    <p:sldId id="315" r:id="rId54"/>
    <p:sldId id="316" r:id="rId55"/>
    <p:sldId id="317" r:id="rId56"/>
    <p:sldId id="318" r:id="rId57"/>
    <p:sldId id="319" r:id="rId58"/>
    <p:sldId id="320" r:id="rId59"/>
    <p:sldId id="321" r:id="rId60"/>
    <p:sldId id="322" r:id="rId61"/>
    <p:sldId id="323" r:id="rId62"/>
    <p:sldId id="326" r:id="rId63"/>
    <p:sldId id="324" r:id="rId64"/>
    <p:sldId id="325" r:id="rId65"/>
    <p:sldId id="328" r:id="rId66"/>
    <p:sldId id="327" r:id="rId67"/>
    <p:sldId id="330" r:id="rId68"/>
    <p:sldId id="329" r:id="rId69"/>
    <p:sldId id="331" r:id="rId70"/>
    <p:sldId id="332" r:id="rId71"/>
    <p:sldId id="333" r:id="rId72"/>
    <p:sldId id="334" r:id="rId73"/>
    <p:sldId id="335" r:id="rId74"/>
    <p:sldId id="336" r:id="rId75"/>
    <p:sldId id="337" r:id="rId76"/>
    <p:sldId id="338" r:id="rId77"/>
    <p:sldId id="339" r:id="rId78"/>
    <p:sldId id="340" r:id="rId79"/>
    <p:sldId id="341" r:id="rId80"/>
    <p:sldId id="342" r:id="rId81"/>
    <p:sldId id="343" r:id="rId82"/>
    <p:sldId id="344" r:id="rId83"/>
    <p:sldId id="345" r:id="rId84"/>
    <p:sldId id="346" r:id="rId85"/>
    <p:sldId id="347" r:id="rId86"/>
    <p:sldId id="348" r:id="rId87"/>
  </p:sldIdLst>
  <p:sldSz cx="9144000" cy="5143500" type="screen16x9"/>
  <p:notesSz cx="6858000" cy="9144000"/>
  <p:embeddedFontLst>
    <p:embeddedFont>
      <p:font typeface="Raleway" charset="0"/>
      <p:regular r:id="rId89"/>
      <p:bold r:id="rId90"/>
      <p:italic r:id="rId91"/>
      <p:boldItalic r:id="rId92"/>
    </p:embeddedFont>
    <p:embeddedFont>
      <p:font typeface="Lato" charset="0"/>
      <p:regular r:id="rId93"/>
      <p:bold r:id="rId94"/>
      <p:italic r:id="rId95"/>
      <p:boldItalic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3D390BA2-7C41-462E-BD44-CC596F61F5FF}">
  <a:tblStyle styleId="{3D390BA2-7C41-462E-BD44-CC596F61F5F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102" d="100"/>
          <a:sy n="102" d="100"/>
        </p:scale>
        <p:origin x="-360" y="-102"/>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font" Target="fonts/font1.fntdata"/><Relationship Id="rId97"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font" Target="fonts/font2.fntdata"/><Relationship Id="rId95" Type="http://schemas.openxmlformats.org/officeDocument/2006/relationships/font" Target="fonts/font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font" Target="fonts/font5.fntdata"/><Relationship Id="rId98"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notesMaster" Target="notesMasters/notesMaster1.xml"/><Relationship Id="rId91" Type="http://schemas.openxmlformats.org/officeDocument/2006/relationships/font" Target="fonts/font3.fntdata"/><Relationship Id="rId96"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font" Target="fonts/font6.fntdata"/><Relationship Id="rId9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9199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9199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1c1e61ecc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1c1e61ecc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51c1e61e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51c1e61ecc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51c1e61ecc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51c1e61ecc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1c1e61ecc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51c1e61ecc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27b5485c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27b5485c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527b5485c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527b5485c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51c1e61ecc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51c1e61ecc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51c1e61ecc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51c1e61ecc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525a22eb4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525a22eb4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25a22eb4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25a22eb4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91993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91993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25a22eb4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25a22eb4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525a22eb4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525a22eb4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525a22eb44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525a22eb44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525a22eb44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525a22eb44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525a22eb44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525a22eb44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25a22eb44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25a22eb44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525a22eb44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525a22eb44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525a22eb4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525a22eb4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525a22eb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525a22eb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525a22eb44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525a22eb44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51c1e61ecc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51c1e61ecc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525a22eb44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525a22eb44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525a22eb44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525a22eb44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525a22eb4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525a22eb4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525a22eb44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525a22eb44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525a22eb44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25a22eb44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525a22eb44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525a22eb44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525a22eb44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525a22eb44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525a22eb44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525a22eb44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525a22eb44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525a22eb44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525a22eb44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525a22eb44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51c1e61ecc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51c1e61ecc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525a22eb44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525a22eb44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525a22eb44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525a22eb44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525a22eb44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525a22eb44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525a22eb44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525a22eb44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525a22eb44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525a22eb44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525a22eb44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525a22eb44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525a22eb44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525a22eb44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5269ba85bc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5269ba85bc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Mobile App to help people price houses</a:t>
            </a:r>
            <a:endParaRPr/>
          </a:p>
          <a:p>
            <a:pPr marL="0" lvl="0" indent="0" algn="l" rtl="0">
              <a:spcBef>
                <a:spcPts val="0"/>
              </a:spcBef>
              <a:spcAft>
                <a:spcPts val="0"/>
              </a:spcAft>
              <a:buNone/>
            </a:pPr>
            <a:r>
              <a:rPr lang="en"/>
              <a:t>Machine Learning system: A &gt; B</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5269ba85b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5269ba85b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5269ba85bc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269ba85b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51c1e61ecc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51c1e61ecc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1400" b="1">
                <a:latin typeface="Lato"/>
                <a:ea typeface="Lato"/>
                <a:cs typeface="Lato"/>
                <a:sym typeface="Lato"/>
              </a:rPr>
              <a:t>There is a lot of excitement but also a lot of unnecessary hype about AI.</a:t>
            </a:r>
            <a:endParaRPr sz="1400" b="1">
              <a:latin typeface="Lato"/>
              <a:ea typeface="Lato"/>
              <a:cs typeface="Lato"/>
              <a:sym typeface="Lato"/>
            </a:endParaRPr>
          </a:p>
          <a:p>
            <a:pPr marL="0" lvl="0" indent="0" algn="l" rtl="0">
              <a:spcBef>
                <a:spcPts val="0"/>
              </a:spcBef>
              <a:spcAft>
                <a:spcPts val="0"/>
              </a:spcAft>
              <a:buNone/>
            </a:pPr>
            <a:r>
              <a:rPr lang="en" sz="1400" b="1">
                <a:latin typeface="Lato"/>
                <a:ea typeface="Lato"/>
                <a:cs typeface="Lato"/>
                <a:sym typeface="Lato"/>
              </a:rPr>
              <a:t>AI is actually two separate ideas.</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5269ba85bc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5269ba85bc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5269ba85bc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5269ba85b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5269ba85bc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5269ba85bc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5269ba85bc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5269ba85bc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5269ba85b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5269ba85b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51c1e61ecc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51c1e61ecc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51c1e61ecc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51c1e61ecc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1c1e61ecc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1c1e61ecc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51c1e61ecc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51c1e61ecc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Ref idx="1001">
        <a:schemeClr val="bg1"/>
      </p:bgRef>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tx2"/>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200" lvl="0" indent="-311150">
              <a:spcBef>
                <a:spcPts val="0"/>
              </a:spcBef>
              <a:spcAft>
                <a:spcPts val="0"/>
              </a:spcAft>
              <a:buClr>
                <a:schemeClr val="lt1"/>
              </a:buClr>
              <a:buSzPts val="1300"/>
              <a:buChar char="●"/>
              <a:defRPr>
                <a:solidFill>
                  <a:schemeClr val="tx2"/>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Ref idx="1001">
        <a:schemeClr val="bg1"/>
      </p:bgRef>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600"/>
              <a:buNone/>
              <a:defRPr sz="3600">
                <a:solidFill>
                  <a:schemeClr val="tx2"/>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Ref idx="1001">
        <a:schemeClr val="bg1"/>
      </p:bgRef>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tx2"/>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1.jpeg"/><Relationship Id="rId4" Type="http://schemas.openxmlformats.org/officeDocument/2006/relationships/image" Target="../media/image20.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mckinsey.com/~/media/McKinsey/Featured%20Insights/Artificial%20Intelligence/Notes%20from%20the%20frontier%20Modeling%20the%20impact%20of%20AI%20on%20the%20world%20economy/MGI-Notes-from-the-AI-frontier-Modeling-the-impact-of-AI-on-the-world-economy-September-2018.ashx" TargetMode="External"/><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9.xml"/><Relationship Id="rId1" Type="http://schemas.openxmlformats.org/officeDocument/2006/relationships/slideLayout" Target="../slideLayouts/slideLayout8.xml"/><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0.xml"/><Relationship Id="rId1" Type="http://schemas.openxmlformats.org/officeDocument/2006/relationships/slideLayout" Target="../slideLayouts/slideLayout8.xml"/><Relationship Id="rId4" Type="http://schemas.openxmlformats.org/officeDocument/2006/relationships/image" Target="../media/image30.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2.xml"/><Relationship Id="rId1" Type="http://schemas.openxmlformats.org/officeDocument/2006/relationships/slideLayout" Target="../slideLayouts/slideLayout8.xml"/><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3.xml"/><Relationship Id="rId1" Type="http://schemas.openxmlformats.org/officeDocument/2006/relationships/slideLayout" Target="../slideLayouts/slideLayout8.xml"/><Relationship Id="rId4" Type="http://schemas.openxmlformats.org/officeDocument/2006/relationships/image" Target="../media/image30.png"/></Relationships>
</file>

<file path=ppt/slides/_rels/slide4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AI for Everyone</a:t>
            </a:r>
            <a:endParaRPr/>
          </a:p>
        </p:txBody>
      </p:sp>
      <p:sp>
        <p:nvSpPr>
          <p:cNvPr id="4" name="Subtitle 3"/>
          <p:cNvSpPr>
            <a:spLocks noGrp="1"/>
          </p:cNvSpPr>
          <p:nvPr>
            <p:ph type="subTitle" idx="1"/>
          </p:nvPr>
        </p:nvSpPr>
        <p:spPr>
          <a:xfrm>
            <a:off x="729627" y="2518071"/>
            <a:ext cx="7688100" cy="541200"/>
          </a:xfrm>
        </p:spPr>
        <p:txBody>
          <a:bodyPr/>
          <a:lstStyle/>
          <a:p>
            <a:pPr algn="ctr"/>
            <a:r>
              <a:rPr lang="en-US" sz="2400" i="1" dirty="0" smtClean="0">
                <a:latin typeface="+mj-lt"/>
              </a:rPr>
              <a:t>Presidential Initiative for Artificial Intelligence and Computing</a:t>
            </a:r>
            <a:endParaRPr lang="en-US" sz="2400" i="1" dirty="0">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7"/>
          <p:cNvSpPr txBox="1">
            <a:spLocks noGrp="1"/>
          </p:cNvSpPr>
          <p:nvPr>
            <p:ph type="title"/>
          </p:nvPr>
        </p:nvSpPr>
        <p:spPr>
          <a:xfrm>
            <a:off x="729450" y="1322450"/>
            <a:ext cx="7688400" cy="151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Machine Learning</a:t>
            </a:r>
            <a:endParaRPr/>
          </a:p>
        </p:txBody>
      </p:sp>
      <p:sp>
        <p:nvSpPr>
          <p:cNvPr id="204" name="Google Shape;204;p27"/>
          <p:cNvSpPr txBox="1">
            <a:spLocks noGrp="1"/>
          </p:cNvSpPr>
          <p:nvPr>
            <p:ph type="body" idx="4294967295"/>
          </p:nvPr>
        </p:nvSpPr>
        <p:spPr>
          <a:xfrm>
            <a:off x="727650" y="2841050"/>
            <a:ext cx="7688700" cy="169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lt1"/>
                </a:solidFill>
              </a:rPr>
              <a:t>The rise of AI has been largely driven by one tool in AI called machine learning.</a:t>
            </a:r>
            <a:endParaRPr sz="1700">
              <a:solidFill>
                <a:schemeClr val="lt1"/>
              </a:solidFill>
            </a:endParaRPr>
          </a:p>
          <a:p>
            <a:pPr marL="0" lvl="0" indent="0" algn="ctr" rtl="0">
              <a:spcBef>
                <a:spcPts val="1600"/>
              </a:spcBef>
              <a:spcAft>
                <a:spcPts val="0"/>
              </a:spcAft>
              <a:buNone/>
            </a:pPr>
            <a:endParaRPr sz="1700">
              <a:solidFill>
                <a:schemeClr val="lt1"/>
              </a:solidFill>
            </a:endParaRPr>
          </a:p>
          <a:p>
            <a:pPr marL="0" lvl="0" indent="0" algn="ctr" rtl="0">
              <a:spcBef>
                <a:spcPts val="1600"/>
              </a:spcBef>
              <a:spcAft>
                <a:spcPts val="1600"/>
              </a:spcAft>
              <a:buNone/>
            </a:pPr>
            <a:r>
              <a:rPr lang="en" sz="1700">
                <a:solidFill>
                  <a:schemeClr val="lt1"/>
                </a:solidFill>
              </a:rPr>
              <a:t>You will start thinking how machine learning might be applied to your company or to your industry.</a:t>
            </a:r>
            <a:endParaRPr sz="17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Supervised Learning</a:t>
            </a:r>
            <a:endParaRPr/>
          </a:p>
        </p:txBody>
      </p:sp>
      <p:sp>
        <p:nvSpPr>
          <p:cNvPr id="222" name="Google Shape;222;p29"/>
          <p:cNvSpPr txBox="1"/>
          <p:nvPr/>
        </p:nvSpPr>
        <p:spPr>
          <a:xfrm>
            <a:off x="1816738" y="4366750"/>
            <a:ext cx="11337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Input (A)</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Audio</a:t>
            </a:r>
            <a:endParaRPr>
              <a:latin typeface="Lato"/>
              <a:ea typeface="Lato"/>
              <a:cs typeface="Lato"/>
              <a:sym typeface="Lato"/>
            </a:endParaRPr>
          </a:p>
        </p:txBody>
      </p:sp>
      <p:sp>
        <p:nvSpPr>
          <p:cNvPr id="223" name="Google Shape;223;p29"/>
          <p:cNvSpPr txBox="1">
            <a:spLocks noGrp="1"/>
          </p:cNvSpPr>
          <p:nvPr>
            <p:ph type="body" idx="1"/>
          </p:nvPr>
        </p:nvSpPr>
        <p:spPr>
          <a:xfrm>
            <a:off x="729450" y="2078875"/>
            <a:ext cx="7688700" cy="78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If the input is an audio clip, and the AI's job is to output the text transcript, then this is speech recognition.</a:t>
            </a:r>
            <a:endParaRPr sz="1700"/>
          </a:p>
        </p:txBody>
      </p:sp>
      <p:sp>
        <p:nvSpPr>
          <p:cNvPr id="224" name="Google Shape;224;p29"/>
          <p:cNvSpPr txBox="1"/>
          <p:nvPr/>
        </p:nvSpPr>
        <p:spPr>
          <a:xfrm>
            <a:off x="4041688" y="4366750"/>
            <a:ext cx="11337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Output (B)</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Text (0/1)</a:t>
            </a:r>
            <a:endParaRPr>
              <a:latin typeface="Lato"/>
              <a:ea typeface="Lato"/>
              <a:cs typeface="Lato"/>
              <a:sym typeface="Lato"/>
            </a:endParaRPr>
          </a:p>
        </p:txBody>
      </p:sp>
      <p:sp>
        <p:nvSpPr>
          <p:cNvPr id="225" name="Google Shape;225;p29"/>
          <p:cNvSpPr txBox="1"/>
          <p:nvPr/>
        </p:nvSpPr>
        <p:spPr>
          <a:xfrm>
            <a:off x="5927925" y="4366750"/>
            <a:ext cx="19158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Application</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Speech Recognition</a:t>
            </a:r>
            <a:endParaRPr>
              <a:latin typeface="Lato"/>
              <a:ea typeface="Lato"/>
              <a:cs typeface="Lato"/>
              <a:sym typeface="Lato"/>
            </a:endParaRPr>
          </a:p>
        </p:txBody>
      </p:sp>
      <p:pic>
        <p:nvPicPr>
          <p:cNvPr id="226" name="Google Shape;226;p29"/>
          <p:cNvPicPr preferRelativeResize="0"/>
          <p:nvPr/>
        </p:nvPicPr>
        <p:blipFill>
          <a:blip r:embed="rId3">
            <a:alphaModFix/>
          </a:blip>
          <a:stretch>
            <a:fillRect/>
          </a:stretch>
        </p:blipFill>
        <p:spPr>
          <a:xfrm>
            <a:off x="1865500" y="3239713"/>
            <a:ext cx="1084900" cy="1084900"/>
          </a:xfrm>
          <a:prstGeom prst="rect">
            <a:avLst/>
          </a:prstGeom>
          <a:noFill/>
          <a:ln>
            <a:noFill/>
          </a:ln>
        </p:spPr>
      </p:pic>
      <p:pic>
        <p:nvPicPr>
          <p:cNvPr id="227" name="Google Shape;227;p29"/>
          <p:cNvPicPr preferRelativeResize="0"/>
          <p:nvPr/>
        </p:nvPicPr>
        <p:blipFill>
          <a:blip r:embed="rId4">
            <a:alphaModFix/>
          </a:blip>
          <a:stretch>
            <a:fillRect/>
          </a:stretch>
        </p:blipFill>
        <p:spPr>
          <a:xfrm>
            <a:off x="4029550" y="3239700"/>
            <a:ext cx="1084900" cy="1084900"/>
          </a:xfrm>
          <a:prstGeom prst="rect">
            <a:avLst/>
          </a:prstGeom>
          <a:noFill/>
          <a:ln>
            <a:noFill/>
          </a:ln>
        </p:spPr>
      </p:pic>
      <p:pic>
        <p:nvPicPr>
          <p:cNvPr id="228" name="Google Shape;228;p29"/>
          <p:cNvPicPr preferRelativeResize="0"/>
          <p:nvPr/>
        </p:nvPicPr>
        <p:blipFill>
          <a:blip r:embed="rId5">
            <a:alphaModFix/>
          </a:blip>
          <a:stretch>
            <a:fillRect/>
          </a:stretch>
        </p:blipFill>
        <p:spPr>
          <a:xfrm>
            <a:off x="6343375" y="3250184"/>
            <a:ext cx="1084901" cy="106399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Supervised Learning</a:t>
            </a:r>
            <a:endParaRPr/>
          </a:p>
        </p:txBody>
      </p:sp>
      <p:sp>
        <p:nvSpPr>
          <p:cNvPr id="234" name="Google Shape;234;p30"/>
          <p:cNvSpPr txBox="1"/>
          <p:nvPr/>
        </p:nvSpPr>
        <p:spPr>
          <a:xfrm>
            <a:off x="1816738" y="4366750"/>
            <a:ext cx="11337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Input (A)</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English</a:t>
            </a:r>
            <a:endParaRPr>
              <a:latin typeface="Lato"/>
              <a:ea typeface="Lato"/>
              <a:cs typeface="Lato"/>
              <a:sym typeface="Lato"/>
            </a:endParaRPr>
          </a:p>
        </p:txBody>
      </p:sp>
      <p:sp>
        <p:nvSpPr>
          <p:cNvPr id="235" name="Google Shape;235;p30"/>
          <p:cNvSpPr txBox="1"/>
          <p:nvPr/>
        </p:nvSpPr>
        <p:spPr>
          <a:xfrm>
            <a:off x="4041688" y="4366750"/>
            <a:ext cx="11337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Output (B)</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Chinese</a:t>
            </a:r>
            <a:endParaRPr>
              <a:latin typeface="Lato"/>
              <a:ea typeface="Lato"/>
              <a:cs typeface="Lato"/>
              <a:sym typeface="Lato"/>
            </a:endParaRPr>
          </a:p>
        </p:txBody>
      </p:sp>
      <p:sp>
        <p:nvSpPr>
          <p:cNvPr id="236" name="Google Shape;236;p30"/>
          <p:cNvSpPr txBox="1">
            <a:spLocks noGrp="1"/>
          </p:cNvSpPr>
          <p:nvPr>
            <p:ph type="body" idx="1"/>
          </p:nvPr>
        </p:nvSpPr>
        <p:spPr>
          <a:xfrm>
            <a:off x="729450" y="2078875"/>
            <a:ext cx="7688700" cy="78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If you want to input English and have it output a different language, Chinese, Spanish, something else, then this is machine translation.</a:t>
            </a:r>
            <a:endParaRPr sz="1700"/>
          </a:p>
        </p:txBody>
      </p:sp>
      <p:sp>
        <p:nvSpPr>
          <p:cNvPr id="237" name="Google Shape;237;p30"/>
          <p:cNvSpPr txBox="1"/>
          <p:nvPr/>
        </p:nvSpPr>
        <p:spPr>
          <a:xfrm>
            <a:off x="5927925" y="4366750"/>
            <a:ext cx="19158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Application</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Machine Translation</a:t>
            </a:r>
            <a:endParaRPr>
              <a:latin typeface="Lato"/>
              <a:ea typeface="Lato"/>
              <a:cs typeface="Lato"/>
              <a:sym typeface="Lato"/>
            </a:endParaRPr>
          </a:p>
        </p:txBody>
      </p:sp>
      <p:pic>
        <p:nvPicPr>
          <p:cNvPr id="238" name="Google Shape;238;p30"/>
          <p:cNvPicPr preferRelativeResize="0"/>
          <p:nvPr/>
        </p:nvPicPr>
        <p:blipFill>
          <a:blip r:embed="rId3">
            <a:alphaModFix/>
          </a:blip>
          <a:stretch>
            <a:fillRect/>
          </a:stretch>
        </p:blipFill>
        <p:spPr>
          <a:xfrm>
            <a:off x="1788866" y="3302750"/>
            <a:ext cx="1189472" cy="1064000"/>
          </a:xfrm>
          <a:prstGeom prst="rect">
            <a:avLst/>
          </a:prstGeom>
          <a:noFill/>
          <a:ln>
            <a:noFill/>
          </a:ln>
        </p:spPr>
      </p:pic>
      <p:pic>
        <p:nvPicPr>
          <p:cNvPr id="239" name="Google Shape;239;p30"/>
          <p:cNvPicPr preferRelativeResize="0"/>
          <p:nvPr/>
        </p:nvPicPr>
        <p:blipFill>
          <a:blip r:embed="rId4">
            <a:alphaModFix/>
          </a:blip>
          <a:stretch>
            <a:fillRect/>
          </a:stretch>
        </p:blipFill>
        <p:spPr>
          <a:xfrm>
            <a:off x="4041693" y="3262844"/>
            <a:ext cx="1133700" cy="1143818"/>
          </a:xfrm>
          <a:prstGeom prst="rect">
            <a:avLst/>
          </a:prstGeom>
          <a:noFill/>
          <a:ln>
            <a:noFill/>
          </a:ln>
        </p:spPr>
      </p:pic>
      <p:pic>
        <p:nvPicPr>
          <p:cNvPr id="240" name="Google Shape;240;p30"/>
          <p:cNvPicPr preferRelativeResize="0"/>
          <p:nvPr/>
        </p:nvPicPr>
        <p:blipFill>
          <a:blip r:embed="rId5">
            <a:alphaModFix/>
          </a:blip>
          <a:stretch>
            <a:fillRect/>
          </a:stretch>
        </p:blipFill>
        <p:spPr>
          <a:xfrm>
            <a:off x="6291088" y="3240025"/>
            <a:ext cx="1189475" cy="11894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Supervised Learning</a:t>
            </a:r>
            <a:endParaRPr/>
          </a:p>
        </p:txBody>
      </p:sp>
      <p:sp>
        <p:nvSpPr>
          <p:cNvPr id="246" name="Google Shape;246;p31"/>
          <p:cNvSpPr txBox="1"/>
          <p:nvPr/>
        </p:nvSpPr>
        <p:spPr>
          <a:xfrm>
            <a:off x="1617300" y="4366750"/>
            <a:ext cx="1472400" cy="64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Input (A)</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Ad + User Info</a:t>
            </a:r>
            <a:endParaRPr>
              <a:latin typeface="Lato"/>
              <a:ea typeface="Lato"/>
              <a:cs typeface="Lato"/>
              <a:sym typeface="Lato"/>
            </a:endParaRPr>
          </a:p>
        </p:txBody>
      </p:sp>
      <p:sp>
        <p:nvSpPr>
          <p:cNvPr id="247" name="Google Shape;247;p31"/>
          <p:cNvSpPr txBox="1"/>
          <p:nvPr/>
        </p:nvSpPr>
        <p:spPr>
          <a:xfrm>
            <a:off x="4041688" y="4366750"/>
            <a:ext cx="11337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Output (B)</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Click? (0/1)</a:t>
            </a:r>
            <a:endParaRPr>
              <a:latin typeface="Lato"/>
              <a:ea typeface="Lato"/>
              <a:cs typeface="Lato"/>
              <a:sym typeface="Lato"/>
            </a:endParaRPr>
          </a:p>
        </p:txBody>
      </p:sp>
      <p:sp>
        <p:nvSpPr>
          <p:cNvPr id="248" name="Google Shape;248;p31"/>
          <p:cNvSpPr txBox="1">
            <a:spLocks noGrp="1"/>
          </p:cNvSpPr>
          <p:nvPr>
            <p:ph type="body" idx="1"/>
          </p:nvPr>
        </p:nvSpPr>
        <p:spPr>
          <a:xfrm>
            <a:off x="729450" y="2078875"/>
            <a:ext cx="7688700" cy="78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All the large online ad platforms have a piece of AI that inputs some information about an ad, and some information about you, and tries to predict, will you click on this ad or not?</a:t>
            </a:r>
            <a:endParaRPr sz="1700"/>
          </a:p>
        </p:txBody>
      </p:sp>
      <p:sp>
        <p:nvSpPr>
          <p:cNvPr id="249" name="Google Shape;249;p31"/>
          <p:cNvSpPr txBox="1"/>
          <p:nvPr/>
        </p:nvSpPr>
        <p:spPr>
          <a:xfrm>
            <a:off x="5927925" y="4366750"/>
            <a:ext cx="1915800" cy="4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Application</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Machine Translation</a:t>
            </a:r>
            <a:endParaRPr>
              <a:latin typeface="Lato"/>
              <a:ea typeface="Lato"/>
              <a:cs typeface="Lato"/>
              <a:sym typeface="Lato"/>
            </a:endParaRPr>
          </a:p>
        </p:txBody>
      </p:sp>
      <p:pic>
        <p:nvPicPr>
          <p:cNvPr id="250" name="Google Shape;250;p31"/>
          <p:cNvPicPr preferRelativeResize="0"/>
          <p:nvPr/>
        </p:nvPicPr>
        <p:blipFill>
          <a:blip r:embed="rId3">
            <a:alphaModFix/>
          </a:blip>
          <a:stretch>
            <a:fillRect/>
          </a:stretch>
        </p:blipFill>
        <p:spPr>
          <a:xfrm>
            <a:off x="2347175" y="3267913"/>
            <a:ext cx="1133700" cy="1133700"/>
          </a:xfrm>
          <a:prstGeom prst="rect">
            <a:avLst/>
          </a:prstGeom>
          <a:noFill/>
          <a:ln>
            <a:noFill/>
          </a:ln>
        </p:spPr>
      </p:pic>
      <p:pic>
        <p:nvPicPr>
          <p:cNvPr id="251" name="Google Shape;251;p31"/>
          <p:cNvPicPr preferRelativeResize="0"/>
          <p:nvPr/>
        </p:nvPicPr>
        <p:blipFill>
          <a:blip r:embed="rId4">
            <a:alphaModFix/>
          </a:blip>
          <a:stretch>
            <a:fillRect/>
          </a:stretch>
        </p:blipFill>
        <p:spPr>
          <a:xfrm>
            <a:off x="1290275" y="3306313"/>
            <a:ext cx="1056900" cy="1056900"/>
          </a:xfrm>
          <a:prstGeom prst="rect">
            <a:avLst/>
          </a:prstGeom>
          <a:noFill/>
          <a:ln>
            <a:noFill/>
          </a:ln>
        </p:spPr>
      </p:pic>
      <p:pic>
        <p:nvPicPr>
          <p:cNvPr id="252" name="Google Shape;252;p31"/>
          <p:cNvPicPr preferRelativeResize="0"/>
          <p:nvPr/>
        </p:nvPicPr>
        <p:blipFill>
          <a:blip r:embed="rId5">
            <a:alphaModFix/>
          </a:blip>
          <a:stretch>
            <a:fillRect/>
          </a:stretch>
        </p:blipFill>
        <p:spPr>
          <a:xfrm>
            <a:off x="4041700" y="3240025"/>
            <a:ext cx="1133700" cy="1133700"/>
          </a:xfrm>
          <a:prstGeom prst="rect">
            <a:avLst/>
          </a:prstGeom>
          <a:noFill/>
          <a:ln>
            <a:noFill/>
          </a:ln>
        </p:spPr>
      </p:pic>
      <p:pic>
        <p:nvPicPr>
          <p:cNvPr id="253" name="Google Shape;253;p31"/>
          <p:cNvPicPr preferRelativeResize="0"/>
          <p:nvPr/>
        </p:nvPicPr>
        <p:blipFill>
          <a:blip r:embed="rId6">
            <a:alphaModFix/>
          </a:blip>
          <a:stretch>
            <a:fillRect/>
          </a:stretch>
        </p:blipFill>
        <p:spPr>
          <a:xfrm>
            <a:off x="6318975" y="3267925"/>
            <a:ext cx="1133701" cy="11337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dirty="0"/>
              <a:t>Supervised Learning</a:t>
            </a:r>
            <a:endParaRPr/>
          </a:p>
        </p:txBody>
      </p:sp>
      <p:pic>
        <p:nvPicPr>
          <p:cNvPr id="259" name="Google Shape;259;p32"/>
          <p:cNvPicPr preferRelativeResize="0"/>
          <p:nvPr/>
        </p:nvPicPr>
        <p:blipFill>
          <a:blip r:embed="rId3">
            <a:alphaModFix/>
          </a:blip>
          <a:stretch>
            <a:fillRect/>
          </a:stretch>
        </p:blipFill>
        <p:spPr>
          <a:xfrm>
            <a:off x="6335825" y="3210025"/>
            <a:ext cx="1254847" cy="1013850"/>
          </a:xfrm>
          <a:prstGeom prst="rect">
            <a:avLst/>
          </a:prstGeom>
          <a:noFill/>
          <a:ln>
            <a:noFill/>
          </a:ln>
        </p:spPr>
      </p:pic>
      <p:sp>
        <p:nvSpPr>
          <p:cNvPr id="260" name="Google Shape;260;p32"/>
          <p:cNvSpPr txBox="1">
            <a:spLocks noGrp="1"/>
          </p:cNvSpPr>
          <p:nvPr>
            <p:ph type="body" idx="1"/>
          </p:nvPr>
        </p:nvSpPr>
        <p:spPr>
          <a:xfrm>
            <a:off x="729450" y="2078875"/>
            <a:ext cx="7688700" cy="293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If you want to build a self-driving car, one of the key pieces of AI is the AI that takes as input an image, and some information from radar, or from other sensors, and outputs the position of other cars, so your self-driving car can avoid the other cars.</a:t>
            </a:r>
            <a:endParaRPr sz="1400"/>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r>
              <a:rPr lang="en"/>
              <a:t>	</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261" name="Google Shape;261;p32"/>
          <p:cNvPicPr preferRelativeResize="0"/>
          <p:nvPr/>
        </p:nvPicPr>
        <p:blipFill>
          <a:blip r:embed="rId4">
            <a:alphaModFix/>
          </a:blip>
          <a:stretch>
            <a:fillRect/>
          </a:stretch>
        </p:blipFill>
        <p:spPr>
          <a:xfrm>
            <a:off x="1854399" y="2969024"/>
            <a:ext cx="1254850" cy="1254850"/>
          </a:xfrm>
          <a:prstGeom prst="rect">
            <a:avLst/>
          </a:prstGeom>
          <a:noFill/>
          <a:ln>
            <a:noFill/>
          </a:ln>
        </p:spPr>
      </p:pic>
      <p:pic>
        <p:nvPicPr>
          <p:cNvPr id="262" name="Google Shape;262;p32"/>
          <p:cNvPicPr preferRelativeResize="0"/>
          <p:nvPr/>
        </p:nvPicPr>
        <p:blipFill>
          <a:blip r:embed="rId5">
            <a:alphaModFix/>
          </a:blip>
          <a:stretch>
            <a:fillRect/>
          </a:stretch>
        </p:blipFill>
        <p:spPr>
          <a:xfrm>
            <a:off x="3716652" y="3149200"/>
            <a:ext cx="1514000" cy="1135500"/>
          </a:xfrm>
          <a:prstGeom prst="rect">
            <a:avLst/>
          </a:prstGeom>
          <a:noFill/>
          <a:ln>
            <a:noFill/>
          </a:ln>
        </p:spPr>
      </p:pic>
      <p:pic>
        <p:nvPicPr>
          <p:cNvPr id="263" name="Google Shape;263;p32"/>
          <p:cNvPicPr preferRelativeResize="0"/>
          <p:nvPr/>
        </p:nvPicPr>
        <p:blipFill>
          <a:blip r:embed="rId6">
            <a:alphaModFix/>
          </a:blip>
          <a:stretch>
            <a:fillRect/>
          </a:stretch>
        </p:blipFill>
        <p:spPr>
          <a:xfrm>
            <a:off x="884025" y="3293025"/>
            <a:ext cx="1133650" cy="847850"/>
          </a:xfrm>
          <a:prstGeom prst="rect">
            <a:avLst/>
          </a:prstGeom>
          <a:noFill/>
          <a:ln>
            <a:noFill/>
          </a:ln>
        </p:spPr>
      </p:pic>
      <p:sp>
        <p:nvSpPr>
          <p:cNvPr id="264" name="Google Shape;264;p32"/>
          <p:cNvSpPr txBox="1"/>
          <p:nvPr/>
        </p:nvSpPr>
        <p:spPr>
          <a:xfrm>
            <a:off x="884025" y="4284700"/>
            <a:ext cx="1514100" cy="53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Input(A)</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Image, radar info</a:t>
            </a:r>
            <a:endParaRPr>
              <a:latin typeface="Lato"/>
              <a:ea typeface="Lato"/>
              <a:cs typeface="Lato"/>
              <a:sym typeface="Lato"/>
            </a:endParaRPr>
          </a:p>
        </p:txBody>
      </p:sp>
      <p:sp>
        <p:nvSpPr>
          <p:cNvPr id="265" name="Google Shape;265;p32"/>
          <p:cNvSpPr txBox="1"/>
          <p:nvPr/>
        </p:nvSpPr>
        <p:spPr>
          <a:xfrm>
            <a:off x="3553100" y="4406800"/>
            <a:ext cx="1841100" cy="6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Position of other cars</a:t>
            </a:r>
            <a:endParaRPr>
              <a:latin typeface="Lato"/>
              <a:ea typeface="Lato"/>
              <a:cs typeface="Lato"/>
              <a:sym typeface="Lato"/>
            </a:endParaRPr>
          </a:p>
        </p:txBody>
      </p:sp>
      <p:sp>
        <p:nvSpPr>
          <p:cNvPr id="266" name="Google Shape;266;p32"/>
          <p:cNvSpPr txBox="1"/>
          <p:nvPr/>
        </p:nvSpPr>
        <p:spPr>
          <a:xfrm>
            <a:off x="6338025" y="4406800"/>
            <a:ext cx="1616100" cy="41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Self-Driving Car</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Supervised Learning</a:t>
            </a:r>
            <a:endParaRPr/>
          </a:p>
          <a:p>
            <a:pPr marL="0" lvl="0" indent="0" algn="l" rtl="0">
              <a:spcBef>
                <a:spcPts val="0"/>
              </a:spcBef>
              <a:spcAft>
                <a:spcPts val="0"/>
              </a:spcAft>
              <a:buNone/>
            </a:pPr>
            <a:endParaRPr/>
          </a:p>
        </p:txBody>
      </p:sp>
      <p:pic>
        <p:nvPicPr>
          <p:cNvPr id="272" name="Google Shape;272;p33"/>
          <p:cNvPicPr preferRelativeResize="0"/>
          <p:nvPr/>
        </p:nvPicPr>
        <p:blipFill rotWithShape="1">
          <a:blip r:embed="rId3">
            <a:alphaModFix/>
          </a:blip>
          <a:srcRect l="20408" t="10137" r="23339" b="8310"/>
          <a:stretch/>
        </p:blipFill>
        <p:spPr>
          <a:xfrm>
            <a:off x="1461550" y="3209775"/>
            <a:ext cx="1162075" cy="1391675"/>
          </a:xfrm>
          <a:prstGeom prst="rect">
            <a:avLst/>
          </a:prstGeom>
          <a:noFill/>
          <a:ln>
            <a:noFill/>
          </a:ln>
        </p:spPr>
      </p:pic>
      <p:sp>
        <p:nvSpPr>
          <p:cNvPr id="273" name="Google Shape;273;p33"/>
          <p:cNvSpPr txBox="1">
            <a:spLocks noGrp="1"/>
          </p:cNvSpPr>
          <p:nvPr>
            <p:ph type="body" idx="1"/>
          </p:nvPr>
        </p:nvSpPr>
        <p:spPr>
          <a:xfrm>
            <a:off x="659175"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In Manufacturing, we take as input a picture of something you've just manufactured, such as a picture of a cell phone coming off the assembly line., and you want to output, is there a scratch, or is there a dent, or some other defects on this thing you've just manufactured? This is </a:t>
            </a:r>
            <a:r>
              <a:rPr lang="en" b="1"/>
              <a:t>visual inspection</a:t>
            </a:r>
            <a:r>
              <a:rPr lang="en"/>
              <a:t> which is helping manufacturers to reduce or prevent defects in the things that they're making.</a:t>
            </a:r>
            <a:endParaRPr/>
          </a:p>
        </p:txBody>
      </p:sp>
      <p:pic>
        <p:nvPicPr>
          <p:cNvPr id="274" name="Google Shape;274;p33"/>
          <p:cNvPicPr preferRelativeResize="0"/>
          <p:nvPr/>
        </p:nvPicPr>
        <p:blipFill rotWithShape="1">
          <a:blip r:embed="rId4">
            <a:alphaModFix/>
          </a:blip>
          <a:srcRect l="21157" r="20797" b="9836"/>
          <a:stretch/>
        </p:blipFill>
        <p:spPr>
          <a:xfrm>
            <a:off x="4426800" y="3209763"/>
            <a:ext cx="885350" cy="1281350"/>
          </a:xfrm>
          <a:prstGeom prst="rect">
            <a:avLst/>
          </a:prstGeom>
          <a:noFill/>
          <a:ln>
            <a:noFill/>
          </a:ln>
        </p:spPr>
      </p:pic>
      <p:pic>
        <p:nvPicPr>
          <p:cNvPr id="275" name="Google Shape;275;p33"/>
          <p:cNvPicPr preferRelativeResize="0"/>
          <p:nvPr/>
        </p:nvPicPr>
        <p:blipFill>
          <a:blip r:embed="rId5">
            <a:alphaModFix/>
          </a:blip>
          <a:stretch>
            <a:fillRect/>
          </a:stretch>
        </p:blipFill>
        <p:spPr>
          <a:xfrm>
            <a:off x="6880375" y="3154600"/>
            <a:ext cx="1228625" cy="1391675"/>
          </a:xfrm>
          <a:prstGeom prst="rect">
            <a:avLst/>
          </a:prstGeom>
          <a:noFill/>
          <a:ln>
            <a:noFill/>
          </a:ln>
        </p:spPr>
      </p:pic>
      <p:sp>
        <p:nvSpPr>
          <p:cNvPr id="276" name="Google Shape;276;p33"/>
          <p:cNvSpPr txBox="1"/>
          <p:nvPr/>
        </p:nvSpPr>
        <p:spPr>
          <a:xfrm>
            <a:off x="1115125" y="4448950"/>
            <a:ext cx="1854900" cy="29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Input (A)</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Image of a phone</a:t>
            </a:r>
            <a:endParaRPr>
              <a:latin typeface="Lato"/>
              <a:ea typeface="Lato"/>
              <a:cs typeface="Lato"/>
              <a:sym typeface="Lato"/>
            </a:endParaRPr>
          </a:p>
        </p:txBody>
      </p:sp>
      <p:sp>
        <p:nvSpPr>
          <p:cNvPr id="277" name="Google Shape;277;p33"/>
          <p:cNvSpPr txBox="1"/>
          <p:nvPr/>
        </p:nvSpPr>
        <p:spPr>
          <a:xfrm>
            <a:off x="4012225" y="4448950"/>
            <a:ext cx="1714500" cy="37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Output (B)</a:t>
            </a:r>
            <a:endParaRPr>
              <a:latin typeface="Lato"/>
              <a:ea typeface="Lato"/>
              <a:cs typeface="Lato"/>
              <a:sym typeface="Lato"/>
            </a:endParaRPr>
          </a:p>
          <a:p>
            <a:pPr marL="0" lvl="0" indent="0" algn="ctr" rtl="0">
              <a:spcBef>
                <a:spcPts val="0"/>
              </a:spcBef>
              <a:spcAft>
                <a:spcPts val="0"/>
              </a:spcAft>
              <a:buNone/>
            </a:pPr>
            <a:r>
              <a:rPr lang="en">
                <a:latin typeface="Lato"/>
                <a:ea typeface="Lato"/>
                <a:cs typeface="Lato"/>
                <a:sym typeface="Lato"/>
              </a:rPr>
              <a:t>Defects (0/1)</a:t>
            </a:r>
            <a:endParaRPr>
              <a:latin typeface="Lato"/>
              <a:ea typeface="Lato"/>
              <a:cs typeface="Lato"/>
              <a:sym typeface="Lato"/>
            </a:endParaRPr>
          </a:p>
        </p:txBody>
      </p:sp>
      <p:sp>
        <p:nvSpPr>
          <p:cNvPr id="278" name="Google Shape;278;p33"/>
          <p:cNvSpPr txBox="1"/>
          <p:nvPr/>
        </p:nvSpPr>
        <p:spPr>
          <a:xfrm>
            <a:off x="6801775" y="4617600"/>
            <a:ext cx="1714500" cy="37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Visual Inspection</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Supervised Learning</a:t>
            </a:r>
            <a:endParaRPr/>
          </a:p>
        </p:txBody>
      </p:sp>
      <p:sp>
        <p:nvSpPr>
          <p:cNvPr id="284" name="Google Shape;284;p34"/>
          <p:cNvSpPr txBox="1">
            <a:spLocks noGrp="1"/>
          </p:cNvSpPr>
          <p:nvPr>
            <p:ph type="body" idx="1"/>
          </p:nvPr>
        </p:nvSpPr>
        <p:spPr>
          <a:xfrm>
            <a:off x="729450" y="2078875"/>
            <a:ext cx="7688700" cy="1582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dirty="0"/>
              <a:t>This set of AI called supervised learning, just learns input to output, or A to B mappings. On one hand, input to output, A to B it seems quite limiting. But when you find a right application scenario, this can be incredibly valuable.</a:t>
            </a:r>
            <a:endParaRPr sz="17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290" name="Google Shape;290;p35"/>
          <p:cNvPicPr preferRelativeResize="0"/>
          <p:nvPr/>
        </p:nvPicPr>
        <p:blipFill>
          <a:blip r:embed="rId3">
            <a:alphaModFix/>
          </a:blip>
          <a:stretch>
            <a:fillRect/>
          </a:stretch>
        </p:blipFill>
        <p:spPr>
          <a:xfrm>
            <a:off x="1515688" y="1853850"/>
            <a:ext cx="6112634" cy="29848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296" name="Google Shape;296;p36"/>
          <p:cNvPicPr preferRelativeResize="0"/>
          <p:nvPr/>
        </p:nvPicPr>
        <p:blipFill>
          <a:blip r:embed="rId3">
            <a:alphaModFix/>
          </a:blip>
          <a:stretch>
            <a:fillRect/>
          </a:stretch>
        </p:blipFill>
        <p:spPr>
          <a:xfrm>
            <a:off x="1153738" y="1853850"/>
            <a:ext cx="6836532" cy="29848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302" name="Google Shape;302;p37"/>
          <p:cNvPicPr preferRelativeResize="0"/>
          <p:nvPr/>
        </p:nvPicPr>
        <p:blipFill>
          <a:blip r:embed="rId3">
            <a:alphaModFix/>
          </a:blip>
          <a:stretch>
            <a:fillRect/>
          </a:stretch>
        </p:blipFill>
        <p:spPr>
          <a:xfrm>
            <a:off x="902350" y="1853850"/>
            <a:ext cx="7342893" cy="29848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 of this Course</a:t>
            </a:r>
            <a:endParaRPr/>
          </a:p>
        </p:txBody>
      </p:sp>
      <p:sp>
        <p:nvSpPr>
          <p:cNvPr id="99" name="Google Shape;99;p1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AutoNum type="arabicPeriod"/>
            </a:pPr>
            <a:r>
              <a:rPr lang="en" sz="1800" dirty="0"/>
              <a:t>The meaning behind common AI terminology, including neural networks, machine learning, deep learning, and data science</a:t>
            </a:r>
            <a:endParaRPr sz="1800"/>
          </a:p>
          <a:p>
            <a:pPr marL="457200" lvl="0" indent="-311150" algn="l" rtl="0">
              <a:spcBef>
                <a:spcPts val="0"/>
              </a:spcBef>
              <a:spcAft>
                <a:spcPts val="0"/>
              </a:spcAft>
              <a:buSzPts val="1300"/>
              <a:buAutoNum type="arabicPeriod"/>
            </a:pPr>
            <a:r>
              <a:rPr lang="en" sz="1800" dirty="0"/>
              <a:t>What AI realistically can--and cannot--do</a:t>
            </a:r>
            <a:endParaRPr sz="1800"/>
          </a:p>
          <a:p>
            <a:pPr marL="457200" lvl="0" indent="-311150" algn="l" rtl="0">
              <a:spcBef>
                <a:spcPts val="0"/>
              </a:spcBef>
              <a:spcAft>
                <a:spcPts val="0"/>
              </a:spcAft>
              <a:buSzPts val="1300"/>
              <a:buAutoNum type="arabicPeriod"/>
            </a:pPr>
            <a:r>
              <a:rPr lang="en" sz="1800" dirty="0"/>
              <a:t>How to spot opportunities to apply AI to problems in your own organization</a:t>
            </a:r>
            <a:endParaRPr sz="1800"/>
          </a:p>
          <a:p>
            <a:pPr marL="457200" lvl="0" indent="-311150" algn="l" rtl="0">
              <a:spcBef>
                <a:spcPts val="0"/>
              </a:spcBef>
              <a:spcAft>
                <a:spcPts val="0"/>
              </a:spcAft>
              <a:buSzPts val="1300"/>
              <a:buAutoNum type="arabicPeriod"/>
            </a:pPr>
            <a:r>
              <a:rPr lang="en" sz="1800" dirty="0"/>
              <a:t>What it feels like to build machine learning and data science projects</a:t>
            </a:r>
            <a:endParaRPr sz="1800"/>
          </a:p>
          <a:p>
            <a:pPr marL="457200" lvl="0" indent="-311150" algn="l" rtl="0">
              <a:spcBef>
                <a:spcPts val="0"/>
              </a:spcBef>
              <a:spcAft>
                <a:spcPts val="0"/>
              </a:spcAft>
              <a:buSzPts val="1300"/>
              <a:buAutoNum type="arabicPeriod"/>
            </a:pPr>
            <a:r>
              <a:rPr lang="en" sz="1800" dirty="0"/>
              <a:t>How to work with an AI team and build an AI strategy in your company</a:t>
            </a:r>
            <a:endParaRPr sz="1800"/>
          </a:p>
          <a:p>
            <a:pPr marL="457200" lvl="0" indent="-311150" algn="l" rtl="0">
              <a:spcBef>
                <a:spcPts val="0"/>
              </a:spcBef>
              <a:spcAft>
                <a:spcPts val="0"/>
              </a:spcAft>
              <a:buSzPts val="1300"/>
              <a:buAutoNum type="arabicPeriod"/>
            </a:pPr>
            <a:r>
              <a:rPr lang="en" sz="1800" dirty="0"/>
              <a:t>How to navigate ethical and societal discussions surrounding AI</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308" name="Google Shape;308;p38"/>
          <p:cNvPicPr preferRelativeResize="0"/>
          <p:nvPr/>
        </p:nvPicPr>
        <p:blipFill>
          <a:blip r:embed="rId3">
            <a:alphaModFix/>
          </a:blip>
          <a:stretch>
            <a:fillRect/>
          </a:stretch>
        </p:blipFill>
        <p:spPr>
          <a:xfrm>
            <a:off x="1107013" y="1853850"/>
            <a:ext cx="6929974" cy="2984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314" name="Google Shape;314;p39"/>
          <p:cNvPicPr preferRelativeResize="0"/>
          <p:nvPr/>
        </p:nvPicPr>
        <p:blipFill>
          <a:blip r:embed="rId3">
            <a:alphaModFix/>
          </a:blip>
          <a:stretch>
            <a:fillRect/>
          </a:stretch>
        </p:blipFill>
        <p:spPr>
          <a:xfrm>
            <a:off x="1150725" y="1853850"/>
            <a:ext cx="6842557" cy="29848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Now?</a:t>
            </a:r>
            <a:endParaRPr/>
          </a:p>
        </p:txBody>
      </p:sp>
      <p:pic>
        <p:nvPicPr>
          <p:cNvPr id="320" name="Google Shape;320;p40"/>
          <p:cNvPicPr preferRelativeResize="0"/>
          <p:nvPr/>
        </p:nvPicPr>
        <p:blipFill>
          <a:blip r:embed="rId3">
            <a:alphaModFix/>
          </a:blip>
          <a:stretch>
            <a:fillRect/>
          </a:stretch>
        </p:blipFill>
        <p:spPr>
          <a:xfrm>
            <a:off x="1239813" y="1916400"/>
            <a:ext cx="6664382" cy="29848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4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Rise of Fast Computers</a:t>
            </a:r>
            <a:endParaRPr/>
          </a:p>
        </p:txBody>
      </p:sp>
      <p:sp>
        <p:nvSpPr>
          <p:cNvPr id="326" name="Google Shape;326;p41"/>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So, the rise of fast computers with specialized processors such as graphics processing units or GPUs has enabled many companies, not just giant tech companies, but many many other companies to be able to train large neural nets on a large enough amount of data in order to get very good performance and drive business value.</a:t>
            </a:r>
            <a:endParaRPr sz="17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42"/>
          <p:cNvSpPr txBox="1">
            <a:spLocks noGrp="1"/>
          </p:cNvSpPr>
          <p:nvPr>
            <p:ph type="title"/>
          </p:nvPr>
        </p:nvSpPr>
        <p:spPr>
          <a:xfrm>
            <a:off x="0" y="864300"/>
            <a:ext cx="9144000" cy="29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is the most important </a:t>
            </a:r>
            <a:endParaRPr/>
          </a:p>
          <a:p>
            <a:pPr marL="0" lvl="0" indent="0" algn="ctr" rtl="0">
              <a:spcBef>
                <a:spcPts val="0"/>
              </a:spcBef>
              <a:spcAft>
                <a:spcPts val="0"/>
              </a:spcAft>
              <a:buNone/>
            </a:pPr>
            <a:r>
              <a:rPr lang="en"/>
              <a:t>idea in AI?</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3"/>
          <p:cNvSpPr txBox="1">
            <a:spLocks noGrp="1"/>
          </p:cNvSpPr>
          <p:nvPr>
            <p:ph type="title"/>
          </p:nvPr>
        </p:nvSpPr>
        <p:spPr>
          <a:xfrm>
            <a:off x="150" y="864300"/>
            <a:ext cx="9144000" cy="29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Machine Learning</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44"/>
          <p:cNvSpPr txBox="1">
            <a:spLocks noGrp="1"/>
          </p:cNvSpPr>
          <p:nvPr>
            <p:ph type="title"/>
          </p:nvPr>
        </p:nvSpPr>
        <p:spPr>
          <a:xfrm>
            <a:off x="0" y="864300"/>
            <a:ext cx="9144000" cy="29850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
              <a:t>What is Supervised Learning?</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45"/>
          <p:cNvSpPr txBox="1">
            <a:spLocks noGrp="1"/>
          </p:cNvSpPr>
          <p:nvPr>
            <p:ph type="title"/>
          </p:nvPr>
        </p:nvSpPr>
        <p:spPr>
          <a:xfrm>
            <a:off x="150" y="864300"/>
            <a:ext cx="9144000" cy="29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to B mappings </a:t>
            </a:r>
            <a:endParaRPr/>
          </a:p>
          <a:p>
            <a:pPr marL="0" lvl="0" indent="0" algn="ctr" rtl="0">
              <a:spcBef>
                <a:spcPts val="0"/>
              </a:spcBef>
              <a:spcAft>
                <a:spcPts val="0"/>
              </a:spcAft>
              <a:buNone/>
            </a:pPr>
            <a:endParaRPr/>
          </a:p>
          <a:p>
            <a:pPr marL="0" lvl="0" indent="0" algn="ctr" rtl="0">
              <a:spcBef>
                <a:spcPts val="0"/>
              </a:spcBef>
              <a:spcAft>
                <a:spcPts val="0"/>
              </a:spcAft>
              <a:buNone/>
            </a:pPr>
            <a:r>
              <a:rPr lang="en"/>
              <a:t>Input to Output mappings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6"/>
          <p:cNvSpPr txBox="1">
            <a:spLocks noGrp="1"/>
          </p:cNvSpPr>
          <p:nvPr>
            <p:ph type="title"/>
          </p:nvPr>
        </p:nvSpPr>
        <p:spPr>
          <a:xfrm>
            <a:off x="0" y="864300"/>
            <a:ext cx="9144000" cy="29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enables machine learning </a:t>
            </a:r>
            <a:endParaRPr/>
          </a:p>
          <a:p>
            <a:pPr marL="0" lvl="0" indent="0" algn="ctr" rtl="0">
              <a:spcBef>
                <a:spcPts val="0"/>
              </a:spcBef>
              <a:spcAft>
                <a:spcPts val="0"/>
              </a:spcAft>
              <a:buNone/>
            </a:pPr>
            <a:r>
              <a:rPr lang="en"/>
              <a:t>to work so well?</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47"/>
          <p:cNvSpPr txBox="1">
            <a:spLocks noGrp="1"/>
          </p:cNvSpPr>
          <p:nvPr>
            <p:ph type="title"/>
          </p:nvPr>
        </p:nvSpPr>
        <p:spPr>
          <a:xfrm>
            <a:off x="729450" y="1322450"/>
            <a:ext cx="7688400" cy="151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is Data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5" name="Rectangle 4"/>
          <p:cNvSpPr/>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Google Shape;148;p19"/>
          <p:cNvSpPr txBox="1">
            <a:spLocks noGrp="1"/>
          </p:cNvSpPr>
          <p:nvPr>
            <p:ph type="title"/>
          </p:nvPr>
        </p:nvSpPr>
        <p:spPr>
          <a:xfrm>
            <a:off x="729450" y="733950"/>
            <a:ext cx="7688400" cy="12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$13 Trillion</a:t>
            </a:r>
            <a:endParaRPr/>
          </a:p>
        </p:txBody>
      </p:sp>
      <p:sp>
        <p:nvSpPr>
          <p:cNvPr id="149" name="Google Shape;149;p19"/>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t>AI value creation by 2030</a:t>
            </a:r>
            <a:endParaRPr sz="1600"/>
          </a:p>
        </p:txBody>
      </p:sp>
      <p:sp>
        <p:nvSpPr>
          <p:cNvPr id="150" name="Google Shape;150;p19"/>
          <p:cNvSpPr txBox="1"/>
          <p:nvPr/>
        </p:nvSpPr>
        <p:spPr>
          <a:xfrm>
            <a:off x="729450" y="4503200"/>
            <a:ext cx="4088700" cy="36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latin typeface="Lato"/>
                <a:ea typeface="Lato"/>
                <a:cs typeface="Lato"/>
                <a:sym typeface="Lato"/>
                <a:hlinkClick r:id="rId3"/>
              </a:rPr>
              <a:t>Source: McKinsey Global Institute</a:t>
            </a:r>
            <a:endParaRPr>
              <a:latin typeface="Lato"/>
              <a:ea typeface="Lato"/>
              <a:cs typeface="Lato"/>
              <a:sym typeface="Lat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4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Table of Data (Dataset)</a:t>
            </a:r>
            <a:endParaRPr/>
          </a:p>
        </p:txBody>
      </p:sp>
      <p:graphicFrame>
        <p:nvGraphicFramePr>
          <p:cNvPr id="362" name="Google Shape;362;p48"/>
          <p:cNvGraphicFramePr/>
          <p:nvPr/>
        </p:nvGraphicFramePr>
        <p:xfrm>
          <a:off x="954300" y="1917900"/>
          <a:ext cx="7239000" cy="3169680"/>
        </p:xfrm>
        <a:graphic>
          <a:graphicData uri="http://schemas.openxmlformats.org/drawingml/2006/table">
            <a:tbl>
              <a:tblPr>
                <a:noFill/>
                <a:tableStyleId>{3D390BA2-7C41-462E-BD44-CC596F61F5FF}</a:tableStyleId>
              </a:tblPr>
              <a:tblGrid>
                <a:gridCol w="3619500"/>
                <a:gridCol w="3619500"/>
              </a:tblGrid>
              <a:tr h="381000">
                <a:tc>
                  <a:txBody>
                    <a:bodyPr/>
                    <a:lstStyle/>
                    <a:p>
                      <a:pPr marL="0" lvl="0" indent="0" algn="l" rtl="0">
                        <a:spcBef>
                          <a:spcPts val="0"/>
                        </a:spcBef>
                        <a:spcAft>
                          <a:spcPts val="0"/>
                        </a:spcAft>
                        <a:buNone/>
                      </a:pPr>
                      <a:r>
                        <a:rPr lang="en" b="1"/>
                        <a:t>Size of House (Square Feet)</a:t>
                      </a:r>
                      <a:endParaRPr b="1"/>
                    </a:p>
                  </a:txBody>
                  <a:tcPr marL="91425" marR="91425" marT="91425" marB="91425"/>
                </a:tc>
                <a:tc>
                  <a:txBody>
                    <a:bodyPr/>
                    <a:lstStyle/>
                    <a:p>
                      <a:pPr marL="0" lvl="0" indent="0" algn="l" rtl="0">
                        <a:spcBef>
                          <a:spcPts val="0"/>
                        </a:spcBef>
                        <a:spcAft>
                          <a:spcPts val="0"/>
                        </a:spcAft>
                        <a:buNone/>
                      </a:pPr>
                      <a:r>
                        <a:rPr lang="en" b="1"/>
                        <a:t>Price ($1000)</a:t>
                      </a:r>
                      <a:endParaRPr b="1"/>
                    </a:p>
                  </a:txBody>
                  <a:tcPr marL="91425" marR="91425" marT="91425" marB="91425"/>
                </a:tc>
              </a:tr>
              <a:tr h="381000">
                <a:tc>
                  <a:txBody>
                    <a:bodyPr/>
                    <a:lstStyle/>
                    <a:p>
                      <a:pPr marL="0" lvl="0" indent="0" algn="ctr" rtl="0">
                        <a:spcBef>
                          <a:spcPts val="0"/>
                        </a:spcBef>
                        <a:spcAft>
                          <a:spcPts val="0"/>
                        </a:spcAft>
                        <a:buNone/>
                      </a:pPr>
                      <a:r>
                        <a:rPr lang="en"/>
                        <a:t>523</a:t>
                      </a:r>
                      <a:endParaRPr/>
                    </a:p>
                  </a:txBody>
                  <a:tcPr marL="91425" marR="91425" marT="91425" marB="91425"/>
                </a:tc>
                <a:tc>
                  <a:txBody>
                    <a:bodyPr/>
                    <a:lstStyle/>
                    <a:p>
                      <a:pPr marL="0" lvl="0" indent="0" algn="ctr" rtl="0">
                        <a:spcBef>
                          <a:spcPts val="0"/>
                        </a:spcBef>
                        <a:spcAft>
                          <a:spcPts val="0"/>
                        </a:spcAft>
                        <a:buNone/>
                      </a:pPr>
                      <a:r>
                        <a:rPr lang="en"/>
                        <a:t>115</a:t>
                      </a:r>
                      <a:endParaRPr/>
                    </a:p>
                  </a:txBody>
                  <a:tcPr marL="91425" marR="91425" marT="91425" marB="91425"/>
                </a:tc>
              </a:tr>
              <a:tr h="381000">
                <a:tc>
                  <a:txBody>
                    <a:bodyPr/>
                    <a:lstStyle/>
                    <a:p>
                      <a:pPr marL="0" lvl="0" indent="0" algn="ctr" rtl="0">
                        <a:spcBef>
                          <a:spcPts val="0"/>
                        </a:spcBef>
                        <a:spcAft>
                          <a:spcPts val="0"/>
                        </a:spcAft>
                        <a:buNone/>
                      </a:pPr>
                      <a:r>
                        <a:rPr lang="en"/>
                        <a:t>645</a:t>
                      </a:r>
                      <a:endParaRPr/>
                    </a:p>
                  </a:txBody>
                  <a:tcPr marL="91425" marR="91425" marT="91425" marB="91425"/>
                </a:tc>
                <a:tc>
                  <a:txBody>
                    <a:bodyPr/>
                    <a:lstStyle/>
                    <a:p>
                      <a:pPr marL="0" lvl="0" indent="0" algn="ctr" rtl="0">
                        <a:spcBef>
                          <a:spcPts val="0"/>
                        </a:spcBef>
                        <a:spcAft>
                          <a:spcPts val="0"/>
                        </a:spcAft>
                        <a:buNone/>
                      </a:pPr>
                      <a:r>
                        <a:rPr lang="en"/>
                        <a:t>150</a:t>
                      </a:r>
                      <a:endParaRPr/>
                    </a:p>
                  </a:txBody>
                  <a:tcPr marL="91425" marR="91425" marT="91425" marB="91425"/>
                </a:tc>
              </a:tr>
              <a:tr h="381000">
                <a:tc>
                  <a:txBody>
                    <a:bodyPr/>
                    <a:lstStyle/>
                    <a:p>
                      <a:pPr marL="0" lvl="0" indent="0" algn="ctr" rtl="0">
                        <a:spcBef>
                          <a:spcPts val="0"/>
                        </a:spcBef>
                        <a:spcAft>
                          <a:spcPts val="0"/>
                        </a:spcAft>
                        <a:buNone/>
                      </a:pPr>
                      <a:r>
                        <a:rPr lang="en"/>
                        <a:t>708</a:t>
                      </a:r>
                      <a:endParaRPr/>
                    </a:p>
                  </a:txBody>
                  <a:tcPr marL="91425" marR="91425" marT="91425" marB="91425"/>
                </a:tc>
                <a:tc>
                  <a:txBody>
                    <a:bodyPr/>
                    <a:lstStyle/>
                    <a:p>
                      <a:pPr marL="0" lvl="0" indent="0" algn="ctr" rtl="0">
                        <a:spcBef>
                          <a:spcPts val="0"/>
                        </a:spcBef>
                        <a:spcAft>
                          <a:spcPts val="0"/>
                        </a:spcAft>
                        <a:buNone/>
                      </a:pPr>
                      <a:r>
                        <a:rPr lang="en"/>
                        <a:t>210</a:t>
                      </a:r>
                      <a:endParaRPr/>
                    </a:p>
                  </a:txBody>
                  <a:tcPr marL="91425" marR="91425" marT="91425" marB="91425"/>
                </a:tc>
              </a:tr>
              <a:tr h="381000">
                <a:tc>
                  <a:txBody>
                    <a:bodyPr/>
                    <a:lstStyle/>
                    <a:p>
                      <a:pPr marL="0" lvl="0" indent="0" algn="ctr" rtl="0">
                        <a:spcBef>
                          <a:spcPts val="0"/>
                        </a:spcBef>
                        <a:spcAft>
                          <a:spcPts val="0"/>
                        </a:spcAft>
                        <a:buNone/>
                      </a:pPr>
                      <a:r>
                        <a:rPr lang="en"/>
                        <a:t>1034</a:t>
                      </a:r>
                      <a:endParaRPr/>
                    </a:p>
                  </a:txBody>
                  <a:tcPr marL="91425" marR="91425" marT="91425" marB="91425"/>
                </a:tc>
                <a:tc>
                  <a:txBody>
                    <a:bodyPr/>
                    <a:lstStyle/>
                    <a:p>
                      <a:pPr marL="0" lvl="0" indent="0" algn="ctr" rtl="0">
                        <a:spcBef>
                          <a:spcPts val="0"/>
                        </a:spcBef>
                        <a:spcAft>
                          <a:spcPts val="0"/>
                        </a:spcAft>
                        <a:buNone/>
                      </a:pPr>
                      <a:r>
                        <a:rPr lang="en"/>
                        <a:t>280</a:t>
                      </a:r>
                      <a:endParaRPr/>
                    </a:p>
                  </a:txBody>
                  <a:tcPr marL="91425" marR="91425" marT="91425" marB="91425"/>
                </a:tc>
              </a:tr>
              <a:tr h="381000">
                <a:tc>
                  <a:txBody>
                    <a:bodyPr/>
                    <a:lstStyle/>
                    <a:p>
                      <a:pPr marL="0" lvl="0" indent="0" algn="ctr" rtl="0">
                        <a:spcBef>
                          <a:spcPts val="0"/>
                        </a:spcBef>
                        <a:spcAft>
                          <a:spcPts val="0"/>
                        </a:spcAft>
                        <a:buNone/>
                      </a:pPr>
                      <a:r>
                        <a:rPr lang="en"/>
                        <a:t>2290</a:t>
                      </a:r>
                      <a:endParaRPr/>
                    </a:p>
                  </a:txBody>
                  <a:tcPr marL="91425" marR="91425" marT="91425" marB="91425"/>
                </a:tc>
                <a:tc>
                  <a:txBody>
                    <a:bodyPr/>
                    <a:lstStyle/>
                    <a:p>
                      <a:pPr marL="0" lvl="0" indent="0" algn="ctr" rtl="0">
                        <a:spcBef>
                          <a:spcPts val="0"/>
                        </a:spcBef>
                        <a:spcAft>
                          <a:spcPts val="0"/>
                        </a:spcAft>
                        <a:buNone/>
                      </a:pPr>
                      <a:r>
                        <a:rPr lang="en"/>
                        <a:t>355</a:t>
                      </a:r>
                      <a:endParaRPr/>
                    </a:p>
                  </a:txBody>
                  <a:tcPr marL="91425" marR="91425" marT="91425" marB="91425"/>
                </a:tc>
              </a:tr>
              <a:tr h="381000">
                <a:tc>
                  <a:txBody>
                    <a:bodyPr/>
                    <a:lstStyle/>
                    <a:p>
                      <a:pPr marL="0" lvl="0" indent="0" algn="ctr" rtl="0">
                        <a:spcBef>
                          <a:spcPts val="0"/>
                        </a:spcBef>
                        <a:spcAft>
                          <a:spcPts val="0"/>
                        </a:spcAft>
                        <a:buNone/>
                      </a:pPr>
                      <a:r>
                        <a:rPr lang="en"/>
                        <a:t>2545</a:t>
                      </a:r>
                      <a:endParaRPr/>
                    </a:p>
                  </a:txBody>
                  <a:tcPr marL="91425" marR="91425" marT="91425" marB="91425"/>
                </a:tc>
                <a:tc>
                  <a:txBody>
                    <a:bodyPr/>
                    <a:lstStyle/>
                    <a:p>
                      <a:pPr marL="0" lvl="0" indent="0" algn="ctr" rtl="0">
                        <a:spcBef>
                          <a:spcPts val="0"/>
                        </a:spcBef>
                        <a:spcAft>
                          <a:spcPts val="0"/>
                        </a:spcAft>
                        <a:buNone/>
                      </a:pPr>
                      <a:r>
                        <a:rPr lang="en"/>
                        <a:t>440</a:t>
                      </a:r>
                      <a:endParaRPr/>
                    </a:p>
                  </a:txBody>
                  <a:tcPr marL="91425" marR="91425" marT="91425" marB="91425"/>
                </a:tc>
              </a:tr>
              <a:tr h="381000">
                <a:tc>
                  <a:txBody>
                    <a:bodyPr/>
                    <a:lstStyle/>
                    <a:p>
                      <a:pPr marL="0" lvl="0" indent="0" algn="ctr" rtl="0">
                        <a:spcBef>
                          <a:spcPts val="0"/>
                        </a:spcBef>
                        <a:spcAft>
                          <a:spcPts val="0"/>
                        </a:spcAft>
                        <a:buNone/>
                      </a:pPr>
                      <a:r>
                        <a:rPr lang="en" b="1"/>
                        <a:t>A</a:t>
                      </a:r>
                      <a:endParaRPr b="1"/>
                    </a:p>
                  </a:txBody>
                  <a:tcPr marL="91425" marR="91425" marT="91425" marB="91425"/>
                </a:tc>
                <a:tc>
                  <a:txBody>
                    <a:bodyPr/>
                    <a:lstStyle/>
                    <a:p>
                      <a:pPr marL="0" lvl="0" indent="0" algn="ctr" rtl="0">
                        <a:spcBef>
                          <a:spcPts val="0"/>
                        </a:spcBef>
                        <a:spcAft>
                          <a:spcPts val="0"/>
                        </a:spcAft>
                        <a:buNone/>
                      </a:pPr>
                      <a:r>
                        <a:rPr lang="en" b="1"/>
                        <a:t>B</a:t>
                      </a:r>
                      <a:endParaRPr b="1"/>
                    </a:p>
                  </a:txBody>
                  <a:tcPr marL="91425" marR="91425" marT="91425" marB="91425"/>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4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Table of Data (Dataset)</a:t>
            </a:r>
            <a:endParaRPr/>
          </a:p>
        </p:txBody>
      </p:sp>
      <p:graphicFrame>
        <p:nvGraphicFramePr>
          <p:cNvPr id="368" name="Google Shape;368;p49"/>
          <p:cNvGraphicFramePr/>
          <p:nvPr/>
        </p:nvGraphicFramePr>
        <p:xfrm>
          <a:off x="954300" y="1917900"/>
          <a:ext cx="7239000" cy="3169680"/>
        </p:xfrm>
        <a:graphic>
          <a:graphicData uri="http://schemas.openxmlformats.org/drawingml/2006/table">
            <a:tbl>
              <a:tblPr>
                <a:noFill/>
                <a:tableStyleId>{3D390BA2-7C41-462E-BD44-CC596F61F5FF}</a:tableStyleId>
              </a:tblPr>
              <a:tblGrid>
                <a:gridCol w="2892150"/>
                <a:gridCol w="1933850"/>
                <a:gridCol w="2413000"/>
              </a:tblGrid>
              <a:tr h="381000">
                <a:tc>
                  <a:txBody>
                    <a:bodyPr/>
                    <a:lstStyle/>
                    <a:p>
                      <a:pPr marL="0" lvl="0" indent="0" algn="l" rtl="0">
                        <a:spcBef>
                          <a:spcPts val="0"/>
                        </a:spcBef>
                        <a:spcAft>
                          <a:spcPts val="0"/>
                        </a:spcAft>
                        <a:buNone/>
                      </a:pPr>
                      <a:r>
                        <a:rPr lang="en" b="1"/>
                        <a:t>Size of House (Square Feet)</a:t>
                      </a:r>
                      <a:endParaRPr b="1"/>
                    </a:p>
                  </a:txBody>
                  <a:tcPr marL="91425" marR="91425" marT="91425" marB="91425"/>
                </a:tc>
                <a:tc>
                  <a:txBody>
                    <a:bodyPr/>
                    <a:lstStyle/>
                    <a:p>
                      <a:pPr marL="0" lvl="0" indent="0" algn="l" rtl="0">
                        <a:spcBef>
                          <a:spcPts val="0"/>
                        </a:spcBef>
                        <a:spcAft>
                          <a:spcPts val="0"/>
                        </a:spcAft>
                        <a:buNone/>
                      </a:pPr>
                      <a:r>
                        <a:rPr lang="en" b="1"/>
                        <a:t># of Bedrooms</a:t>
                      </a:r>
                      <a:endParaRPr b="1"/>
                    </a:p>
                  </a:txBody>
                  <a:tcPr marL="91425" marR="91425" marT="91425" marB="91425"/>
                </a:tc>
                <a:tc>
                  <a:txBody>
                    <a:bodyPr/>
                    <a:lstStyle/>
                    <a:p>
                      <a:pPr marL="0" lvl="0" indent="0" algn="l" rtl="0">
                        <a:spcBef>
                          <a:spcPts val="0"/>
                        </a:spcBef>
                        <a:spcAft>
                          <a:spcPts val="0"/>
                        </a:spcAft>
                        <a:buNone/>
                      </a:pPr>
                      <a:r>
                        <a:rPr lang="en" b="1"/>
                        <a:t>Price ($1000)</a:t>
                      </a:r>
                      <a:endParaRPr b="1"/>
                    </a:p>
                  </a:txBody>
                  <a:tcPr marL="91425" marR="91425" marT="91425" marB="91425"/>
                </a:tc>
              </a:tr>
              <a:tr h="381000">
                <a:tc>
                  <a:txBody>
                    <a:bodyPr/>
                    <a:lstStyle/>
                    <a:p>
                      <a:pPr marL="0" lvl="0" indent="0" algn="ctr" rtl="0">
                        <a:spcBef>
                          <a:spcPts val="0"/>
                        </a:spcBef>
                        <a:spcAft>
                          <a:spcPts val="0"/>
                        </a:spcAft>
                        <a:buNone/>
                      </a:pPr>
                      <a:r>
                        <a:rPr lang="en"/>
                        <a:t>523</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115</a:t>
                      </a:r>
                      <a:endParaRPr/>
                    </a:p>
                  </a:txBody>
                  <a:tcPr marL="91425" marR="91425" marT="91425" marB="91425"/>
                </a:tc>
              </a:tr>
              <a:tr h="381000">
                <a:tc>
                  <a:txBody>
                    <a:bodyPr/>
                    <a:lstStyle/>
                    <a:p>
                      <a:pPr marL="0" lvl="0" indent="0" algn="ctr" rtl="0">
                        <a:spcBef>
                          <a:spcPts val="0"/>
                        </a:spcBef>
                        <a:spcAft>
                          <a:spcPts val="0"/>
                        </a:spcAft>
                        <a:buNone/>
                      </a:pPr>
                      <a:r>
                        <a:rPr lang="en"/>
                        <a:t>645</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150</a:t>
                      </a:r>
                      <a:endParaRPr/>
                    </a:p>
                  </a:txBody>
                  <a:tcPr marL="91425" marR="91425" marT="91425" marB="91425"/>
                </a:tc>
              </a:tr>
              <a:tr h="381000">
                <a:tc>
                  <a:txBody>
                    <a:bodyPr/>
                    <a:lstStyle/>
                    <a:p>
                      <a:pPr marL="0" lvl="0" indent="0" algn="ctr" rtl="0">
                        <a:spcBef>
                          <a:spcPts val="0"/>
                        </a:spcBef>
                        <a:spcAft>
                          <a:spcPts val="0"/>
                        </a:spcAft>
                        <a:buNone/>
                      </a:pPr>
                      <a:r>
                        <a:rPr lang="en"/>
                        <a:t>708</a:t>
                      </a:r>
                      <a:endParaRPr/>
                    </a:p>
                  </a:txBody>
                  <a:tcPr marL="91425" marR="91425" marT="91425" marB="91425"/>
                </a:tc>
                <a:tc>
                  <a:txBody>
                    <a:bodyPr/>
                    <a:lstStyle/>
                    <a:p>
                      <a:pPr marL="0" lvl="0" indent="0" algn="ctr" rtl="0">
                        <a:spcBef>
                          <a:spcPts val="0"/>
                        </a:spcBef>
                        <a:spcAft>
                          <a:spcPts val="0"/>
                        </a:spcAft>
                        <a:buNone/>
                      </a:pPr>
                      <a:r>
                        <a:rPr lang="en"/>
                        <a:t>2</a:t>
                      </a:r>
                      <a:endParaRPr/>
                    </a:p>
                  </a:txBody>
                  <a:tcPr marL="91425" marR="91425" marT="91425" marB="91425"/>
                </a:tc>
                <a:tc>
                  <a:txBody>
                    <a:bodyPr/>
                    <a:lstStyle/>
                    <a:p>
                      <a:pPr marL="0" lvl="0" indent="0" algn="ctr" rtl="0">
                        <a:spcBef>
                          <a:spcPts val="0"/>
                        </a:spcBef>
                        <a:spcAft>
                          <a:spcPts val="0"/>
                        </a:spcAft>
                        <a:buNone/>
                      </a:pPr>
                      <a:r>
                        <a:rPr lang="en"/>
                        <a:t>210</a:t>
                      </a:r>
                      <a:endParaRPr/>
                    </a:p>
                  </a:txBody>
                  <a:tcPr marL="91425" marR="91425" marT="91425" marB="91425"/>
                </a:tc>
              </a:tr>
              <a:tr h="381000">
                <a:tc>
                  <a:txBody>
                    <a:bodyPr/>
                    <a:lstStyle/>
                    <a:p>
                      <a:pPr marL="0" lvl="0" indent="0" algn="ctr" rtl="0">
                        <a:spcBef>
                          <a:spcPts val="0"/>
                        </a:spcBef>
                        <a:spcAft>
                          <a:spcPts val="0"/>
                        </a:spcAft>
                        <a:buNone/>
                      </a:pPr>
                      <a:r>
                        <a:rPr lang="en"/>
                        <a:t>1034</a:t>
                      </a:r>
                      <a:endParaRPr/>
                    </a:p>
                  </a:txBody>
                  <a:tcPr marL="91425" marR="91425" marT="91425" marB="91425"/>
                </a:tc>
                <a:tc>
                  <a:txBody>
                    <a:bodyPr/>
                    <a:lstStyle/>
                    <a:p>
                      <a:pPr marL="0" lvl="0" indent="0" algn="ctr" rtl="0">
                        <a:spcBef>
                          <a:spcPts val="0"/>
                        </a:spcBef>
                        <a:spcAft>
                          <a:spcPts val="0"/>
                        </a:spcAft>
                        <a:buNone/>
                      </a:pPr>
                      <a:r>
                        <a:rPr lang="en"/>
                        <a:t>3</a:t>
                      </a:r>
                      <a:endParaRPr/>
                    </a:p>
                  </a:txBody>
                  <a:tcPr marL="91425" marR="91425" marT="91425" marB="91425"/>
                </a:tc>
                <a:tc>
                  <a:txBody>
                    <a:bodyPr/>
                    <a:lstStyle/>
                    <a:p>
                      <a:pPr marL="0" lvl="0" indent="0" algn="ctr" rtl="0">
                        <a:spcBef>
                          <a:spcPts val="0"/>
                        </a:spcBef>
                        <a:spcAft>
                          <a:spcPts val="0"/>
                        </a:spcAft>
                        <a:buNone/>
                      </a:pPr>
                      <a:r>
                        <a:rPr lang="en"/>
                        <a:t>280</a:t>
                      </a:r>
                      <a:endParaRPr/>
                    </a:p>
                  </a:txBody>
                  <a:tcPr marL="91425" marR="91425" marT="91425" marB="91425"/>
                </a:tc>
              </a:tr>
              <a:tr h="381000">
                <a:tc>
                  <a:txBody>
                    <a:bodyPr/>
                    <a:lstStyle/>
                    <a:p>
                      <a:pPr marL="0" lvl="0" indent="0" algn="ctr" rtl="0">
                        <a:spcBef>
                          <a:spcPts val="0"/>
                        </a:spcBef>
                        <a:spcAft>
                          <a:spcPts val="0"/>
                        </a:spcAft>
                        <a:buNone/>
                      </a:pPr>
                      <a:r>
                        <a:rPr lang="en"/>
                        <a:t>2290</a:t>
                      </a:r>
                      <a:endParaRPr/>
                    </a:p>
                  </a:txBody>
                  <a:tcPr marL="91425" marR="91425" marT="91425" marB="91425"/>
                </a:tc>
                <a:tc>
                  <a:txBody>
                    <a:bodyPr/>
                    <a:lstStyle/>
                    <a:p>
                      <a:pPr marL="0" lvl="0" indent="0" algn="ctr" rtl="0">
                        <a:spcBef>
                          <a:spcPts val="0"/>
                        </a:spcBef>
                        <a:spcAft>
                          <a:spcPts val="0"/>
                        </a:spcAft>
                        <a:buNone/>
                      </a:pPr>
                      <a:r>
                        <a:rPr lang="en"/>
                        <a:t>4</a:t>
                      </a:r>
                      <a:endParaRPr/>
                    </a:p>
                  </a:txBody>
                  <a:tcPr marL="91425" marR="91425" marT="91425" marB="91425"/>
                </a:tc>
                <a:tc>
                  <a:txBody>
                    <a:bodyPr/>
                    <a:lstStyle/>
                    <a:p>
                      <a:pPr marL="0" lvl="0" indent="0" algn="ctr" rtl="0">
                        <a:spcBef>
                          <a:spcPts val="0"/>
                        </a:spcBef>
                        <a:spcAft>
                          <a:spcPts val="0"/>
                        </a:spcAft>
                        <a:buNone/>
                      </a:pPr>
                      <a:r>
                        <a:rPr lang="en"/>
                        <a:t>355</a:t>
                      </a:r>
                      <a:endParaRPr/>
                    </a:p>
                  </a:txBody>
                  <a:tcPr marL="91425" marR="91425" marT="91425" marB="91425"/>
                </a:tc>
              </a:tr>
              <a:tr h="381000">
                <a:tc>
                  <a:txBody>
                    <a:bodyPr/>
                    <a:lstStyle/>
                    <a:p>
                      <a:pPr marL="0" lvl="0" indent="0" algn="ctr" rtl="0">
                        <a:spcBef>
                          <a:spcPts val="0"/>
                        </a:spcBef>
                        <a:spcAft>
                          <a:spcPts val="0"/>
                        </a:spcAft>
                        <a:buNone/>
                      </a:pPr>
                      <a:r>
                        <a:rPr lang="en"/>
                        <a:t>2545</a:t>
                      </a:r>
                      <a:endParaRPr/>
                    </a:p>
                  </a:txBody>
                  <a:tcPr marL="91425" marR="91425" marT="91425" marB="91425"/>
                </a:tc>
                <a:tc>
                  <a:txBody>
                    <a:bodyPr/>
                    <a:lstStyle/>
                    <a:p>
                      <a:pPr marL="0" lvl="0" indent="0" algn="ctr" rtl="0">
                        <a:spcBef>
                          <a:spcPts val="0"/>
                        </a:spcBef>
                        <a:spcAft>
                          <a:spcPts val="0"/>
                        </a:spcAft>
                        <a:buNone/>
                      </a:pPr>
                      <a:r>
                        <a:rPr lang="en"/>
                        <a:t>4</a:t>
                      </a:r>
                      <a:endParaRPr/>
                    </a:p>
                  </a:txBody>
                  <a:tcPr marL="91425" marR="91425" marT="91425" marB="91425"/>
                </a:tc>
                <a:tc>
                  <a:txBody>
                    <a:bodyPr/>
                    <a:lstStyle/>
                    <a:p>
                      <a:pPr marL="0" lvl="0" indent="0" algn="ctr" rtl="0">
                        <a:spcBef>
                          <a:spcPts val="0"/>
                        </a:spcBef>
                        <a:spcAft>
                          <a:spcPts val="0"/>
                        </a:spcAft>
                        <a:buNone/>
                      </a:pPr>
                      <a:r>
                        <a:rPr lang="en"/>
                        <a:t>440</a:t>
                      </a:r>
                      <a:endParaRPr/>
                    </a:p>
                  </a:txBody>
                  <a:tcPr marL="91425" marR="91425" marT="91425" marB="91425"/>
                </a:tc>
              </a:tr>
              <a:tr h="381000">
                <a:tc gridSpan="2">
                  <a:txBody>
                    <a:bodyPr/>
                    <a:lstStyle/>
                    <a:p>
                      <a:pPr marL="0" lvl="0" indent="0" algn="ctr" rtl="0">
                        <a:spcBef>
                          <a:spcPts val="0"/>
                        </a:spcBef>
                        <a:spcAft>
                          <a:spcPts val="0"/>
                        </a:spcAft>
                        <a:buNone/>
                      </a:pPr>
                      <a:r>
                        <a:rPr lang="en" b="1"/>
                        <a:t>A</a:t>
                      </a:r>
                      <a:endParaRPr b="1"/>
                    </a:p>
                  </a:txBody>
                  <a:tcPr marL="91425" marR="91425" marT="91425" marB="91425"/>
                </a:tc>
                <a:tc hMerge="1">
                  <a:txBody>
                    <a:bodyPr/>
                    <a:lstStyle/>
                    <a:p>
                      <a:endParaRPr lang="en-US"/>
                    </a:p>
                  </a:txBody>
                  <a:tcPr/>
                </a:tc>
                <a:tc>
                  <a:txBody>
                    <a:bodyPr/>
                    <a:lstStyle/>
                    <a:p>
                      <a:pPr marL="0" lvl="0" indent="0" algn="ctr" rtl="0">
                        <a:spcBef>
                          <a:spcPts val="0"/>
                        </a:spcBef>
                        <a:spcAft>
                          <a:spcPts val="0"/>
                        </a:spcAft>
                        <a:buNone/>
                      </a:pPr>
                      <a:r>
                        <a:rPr lang="en" b="1"/>
                        <a:t>B</a:t>
                      </a:r>
                      <a:endParaRPr b="1"/>
                    </a:p>
                  </a:txBody>
                  <a:tcPr marL="91425" marR="91425" marT="91425" marB="91425"/>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is often unique to your business</a:t>
            </a:r>
            <a:endParaRPr/>
          </a:p>
        </p:txBody>
      </p:sp>
      <p:sp>
        <p:nvSpPr>
          <p:cNvPr id="374" name="Google Shape;374;p50"/>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Data is often unique to your business, and this is an example of a dataset that a real estate agency might have that they tried to help price houses. </a:t>
            </a:r>
            <a:endParaRPr sz="1700"/>
          </a:p>
          <a:p>
            <a:pPr marL="0" lvl="0" indent="0" algn="l" rtl="0">
              <a:spcBef>
                <a:spcPts val="1600"/>
              </a:spcBef>
              <a:spcAft>
                <a:spcPts val="1600"/>
              </a:spcAft>
              <a:buNone/>
            </a:pPr>
            <a:r>
              <a:rPr lang="en" sz="1700"/>
              <a:t>It's up to you to decide what is A and what is B, and how to choose these definitions of A and B to make it valuable for your business.</a:t>
            </a:r>
            <a:endParaRPr sz="17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Another example</a:t>
            </a:r>
            <a:endParaRPr/>
          </a:p>
        </p:txBody>
      </p:sp>
      <p:sp>
        <p:nvSpPr>
          <p:cNvPr id="380" name="Google Shape;380;p51"/>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If you have a certain budget and you want to decide what is the size of house you can afford, then you might decide that the input A is how much does someone spend and B is just the size of the house in square feet, and that would be a totally different choice of A and B that tells you, given a certain budget, what's the size of the house you should be maybe looking at.</a:t>
            </a:r>
            <a:endParaRPr sz="17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Table of Data (Dataset)</a:t>
            </a:r>
            <a:endParaRPr/>
          </a:p>
        </p:txBody>
      </p:sp>
      <p:graphicFrame>
        <p:nvGraphicFramePr>
          <p:cNvPr id="386" name="Google Shape;386;p52"/>
          <p:cNvGraphicFramePr/>
          <p:nvPr/>
        </p:nvGraphicFramePr>
        <p:xfrm>
          <a:off x="954300" y="1917900"/>
          <a:ext cx="7239000" cy="3169680"/>
        </p:xfrm>
        <a:graphic>
          <a:graphicData uri="http://schemas.openxmlformats.org/drawingml/2006/table">
            <a:tbl>
              <a:tblPr>
                <a:noFill/>
                <a:tableStyleId>{3D390BA2-7C41-462E-BD44-CC596F61F5FF}</a:tableStyleId>
              </a:tblPr>
              <a:tblGrid>
                <a:gridCol w="2892150"/>
                <a:gridCol w="1933850"/>
                <a:gridCol w="2413000"/>
              </a:tblGrid>
              <a:tr h="381000">
                <a:tc>
                  <a:txBody>
                    <a:bodyPr/>
                    <a:lstStyle/>
                    <a:p>
                      <a:pPr marL="0" lvl="0" indent="0" algn="l" rtl="0">
                        <a:spcBef>
                          <a:spcPts val="0"/>
                        </a:spcBef>
                        <a:spcAft>
                          <a:spcPts val="0"/>
                        </a:spcAft>
                        <a:buNone/>
                      </a:pPr>
                      <a:r>
                        <a:rPr lang="en" b="1"/>
                        <a:t>Size of House (Square Feet)</a:t>
                      </a:r>
                      <a:endParaRPr b="1"/>
                    </a:p>
                  </a:txBody>
                  <a:tcPr marL="91425" marR="91425" marT="91425" marB="91425"/>
                </a:tc>
                <a:tc>
                  <a:txBody>
                    <a:bodyPr/>
                    <a:lstStyle/>
                    <a:p>
                      <a:pPr marL="0" lvl="0" indent="0" algn="l" rtl="0">
                        <a:spcBef>
                          <a:spcPts val="0"/>
                        </a:spcBef>
                        <a:spcAft>
                          <a:spcPts val="0"/>
                        </a:spcAft>
                        <a:buNone/>
                      </a:pPr>
                      <a:r>
                        <a:rPr lang="en" b="1"/>
                        <a:t># of Bedrooms</a:t>
                      </a:r>
                      <a:endParaRPr b="1"/>
                    </a:p>
                  </a:txBody>
                  <a:tcPr marL="91425" marR="91425" marT="91425" marB="91425"/>
                </a:tc>
                <a:tc>
                  <a:txBody>
                    <a:bodyPr/>
                    <a:lstStyle/>
                    <a:p>
                      <a:pPr marL="0" lvl="0" indent="0" algn="l" rtl="0">
                        <a:spcBef>
                          <a:spcPts val="0"/>
                        </a:spcBef>
                        <a:spcAft>
                          <a:spcPts val="0"/>
                        </a:spcAft>
                        <a:buNone/>
                      </a:pPr>
                      <a:r>
                        <a:rPr lang="en" b="1"/>
                        <a:t>Price ($1000)</a:t>
                      </a:r>
                      <a:endParaRPr b="1"/>
                    </a:p>
                  </a:txBody>
                  <a:tcPr marL="91425" marR="91425" marT="91425" marB="91425"/>
                </a:tc>
              </a:tr>
              <a:tr h="381000">
                <a:tc>
                  <a:txBody>
                    <a:bodyPr/>
                    <a:lstStyle/>
                    <a:p>
                      <a:pPr marL="0" lvl="0" indent="0" algn="ctr" rtl="0">
                        <a:spcBef>
                          <a:spcPts val="0"/>
                        </a:spcBef>
                        <a:spcAft>
                          <a:spcPts val="0"/>
                        </a:spcAft>
                        <a:buNone/>
                      </a:pPr>
                      <a:r>
                        <a:rPr lang="en"/>
                        <a:t>523</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115</a:t>
                      </a:r>
                      <a:endParaRPr/>
                    </a:p>
                  </a:txBody>
                  <a:tcPr marL="91425" marR="91425" marT="91425" marB="91425"/>
                </a:tc>
              </a:tr>
              <a:tr h="381000">
                <a:tc>
                  <a:txBody>
                    <a:bodyPr/>
                    <a:lstStyle/>
                    <a:p>
                      <a:pPr marL="0" lvl="0" indent="0" algn="ctr" rtl="0">
                        <a:spcBef>
                          <a:spcPts val="0"/>
                        </a:spcBef>
                        <a:spcAft>
                          <a:spcPts val="0"/>
                        </a:spcAft>
                        <a:buNone/>
                      </a:pPr>
                      <a:r>
                        <a:rPr lang="en"/>
                        <a:t>645</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150</a:t>
                      </a:r>
                      <a:endParaRPr/>
                    </a:p>
                  </a:txBody>
                  <a:tcPr marL="91425" marR="91425" marT="91425" marB="91425"/>
                </a:tc>
              </a:tr>
              <a:tr h="381000">
                <a:tc>
                  <a:txBody>
                    <a:bodyPr/>
                    <a:lstStyle/>
                    <a:p>
                      <a:pPr marL="0" lvl="0" indent="0" algn="ctr" rtl="0">
                        <a:spcBef>
                          <a:spcPts val="0"/>
                        </a:spcBef>
                        <a:spcAft>
                          <a:spcPts val="0"/>
                        </a:spcAft>
                        <a:buNone/>
                      </a:pPr>
                      <a:r>
                        <a:rPr lang="en"/>
                        <a:t>708</a:t>
                      </a:r>
                      <a:endParaRPr/>
                    </a:p>
                  </a:txBody>
                  <a:tcPr marL="91425" marR="91425" marT="91425" marB="91425"/>
                </a:tc>
                <a:tc>
                  <a:txBody>
                    <a:bodyPr/>
                    <a:lstStyle/>
                    <a:p>
                      <a:pPr marL="0" lvl="0" indent="0" algn="ctr" rtl="0">
                        <a:spcBef>
                          <a:spcPts val="0"/>
                        </a:spcBef>
                        <a:spcAft>
                          <a:spcPts val="0"/>
                        </a:spcAft>
                        <a:buNone/>
                      </a:pPr>
                      <a:r>
                        <a:rPr lang="en"/>
                        <a:t>2</a:t>
                      </a:r>
                      <a:endParaRPr/>
                    </a:p>
                  </a:txBody>
                  <a:tcPr marL="91425" marR="91425" marT="91425" marB="91425"/>
                </a:tc>
                <a:tc>
                  <a:txBody>
                    <a:bodyPr/>
                    <a:lstStyle/>
                    <a:p>
                      <a:pPr marL="0" lvl="0" indent="0" algn="ctr" rtl="0">
                        <a:spcBef>
                          <a:spcPts val="0"/>
                        </a:spcBef>
                        <a:spcAft>
                          <a:spcPts val="0"/>
                        </a:spcAft>
                        <a:buNone/>
                      </a:pPr>
                      <a:r>
                        <a:rPr lang="en"/>
                        <a:t>210</a:t>
                      </a:r>
                      <a:endParaRPr/>
                    </a:p>
                  </a:txBody>
                  <a:tcPr marL="91425" marR="91425" marT="91425" marB="91425"/>
                </a:tc>
              </a:tr>
              <a:tr h="381000">
                <a:tc>
                  <a:txBody>
                    <a:bodyPr/>
                    <a:lstStyle/>
                    <a:p>
                      <a:pPr marL="0" lvl="0" indent="0" algn="ctr" rtl="0">
                        <a:spcBef>
                          <a:spcPts val="0"/>
                        </a:spcBef>
                        <a:spcAft>
                          <a:spcPts val="0"/>
                        </a:spcAft>
                        <a:buNone/>
                      </a:pPr>
                      <a:r>
                        <a:rPr lang="en"/>
                        <a:t>1034</a:t>
                      </a:r>
                      <a:endParaRPr/>
                    </a:p>
                  </a:txBody>
                  <a:tcPr marL="91425" marR="91425" marT="91425" marB="91425"/>
                </a:tc>
                <a:tc>
                  <a:txBody>
                    <a:bodyPr/>
                    <a:lstStyle/>
                    <a:p>
                      <a:pPr marL="0" lvl="0" indent="0" algn="ctr" rtl="0">
                        <a:spcBef>
                          <a:spcPts val="0"/>
                        </a:spcBef>
                        <a:spcAft>
                          <a:spcPts val="0"/>
                        </a:spcAft>
                        <a:buNone/>
                      </a:pPr>
                      <a:r>
                        <a:rPr lang="en"/>
                        <a:t>3</a:t>
                      </a:r>
                      <a:endParaRPr/>
                    </a:p>
                  </a:txBody>
                  <a:tcPr marL="91425" marR="91425" marT="91425" marB="91425"/>
                </a:tc>
                <a:tc>
                  <a:txBody>
                    <a:bodyPr/>
                    <a:lstStyle/>
                    <a:p>
                      <a:pPr marL="0" lvl="0" indent="0" algn="ctr" rtl="0">
                        <a:spcBef>
                          <a:spcPts val="0"/>
                        </a:spcBef>
                        <a:spcAft>
                          <a:spcPts val="0"/>
                        </a:spcAft>
                        <a:buNone/>
                      </a:pPr>
                      <a:r>
                        <a:rPr lang="en"/>
                        <a:t>280</a:t>
                      </a:r>
                      <a:endParaRPr/>
                    </a:p>
                  </a:txBody>
                  <a:tcPr marL="91425" marR="91425" marT="91425" marB="91425"/>
                </a:tc>
              </a:tr>
              <a:tr h="381000">
                <a:tc>
                  <a:txBody>
                    <a:bodyPr/>
                    <a:lstStyle/>
                    <a:p>
                      <a:pPr marL="0" lvl="0" indent="0" algn="ctr" rtl="0">
                        <a:spcBef>
                          <a:spcPts val="0"/>
                        </a:spcBef>
                        <a:spcAft>
                          <a:spcPts val="0"/>
                        </a:spcAft>
                        <a:buNone/>
                      </a:pPr>
                      <a:r>
                        <a:rPr lang="en"/>
                        <a:t>2290</a:t>
                      </a:r>
                      <a:endParaRPr/>
                    </a:p>
                  </a:txBody>
                  <a:tcPr marL="91425" marR="91425" marT="91425" marB="91425"/>
                </a:tc>
                <a:tc>
                  <a:txBody>
                    <a:bodyPr/>
                    <a:lstStyle/>
                    <a:p>
                      <a:pPr marL="0" lvl="0" indent="0" algn="ctr" rtl="0">
                        <a:spcBef>
                          <a:spcPts val="0"/>
                        </a:spcBef>
                        <a:spcAft>
                          <a:spcPts val="0"/>
                        </a:spcAft>
                        <a:buNone/>
                      </a:pPr>
                      <a:r>
                        <a:rPr lang="en"/>
                        <a:t>4</a:t>
                      </a:r>
                      <a:endParaRPr/>
                    </a:p>
                  </a:txBody>
                  <a:tcPr marL="91425" marR="91425" marT="91425" marB="91425"/>
                </a:tc>
                <a:tc>
                  <a:txBody>
                    <a:bodyPr/>
                    <a:lstStyle/>
                    <a:p>
                      <a:pPr marL="0" lvl="0" indent="0" algn="ctr" rtl="0">
                        <a:spcBef>
                          <a:spcPts val="0"/>
                        </a:spcBef>
                        <a:spcAft>
                          <a:spcPts val="0"/>
                        </a:spcAft>
                        <a:buNone/>
                      </a:pPr>
                      <a:r>
                        <a:rPr lang="en"/>
                        <a:t>355</a:t>
                      </a:r>
                      <a:endParaRPr/>
                    </a:p>
                  </a:txBody>
                  <a:tcPr marL="91425" marR="91425" marT="91425" marB="91425"/>
                </a:tc>
              </a:tr>
              <a:tr h="381000">
                <a:tc>
                  <a:txBody>
                    <a:bodyPr/>
                    <a:lstStyle/>
                    <a:p>
                      <a:pPr marL="0" lvl="0" indent="0" algn="ctr" rtl="0">
                        <a:spcBef>
                          <a:spcPts val="0"/>
                        </a:spcBef>
                        <a:spcAft>
                          <a:spcPts val="0"/>
                        </a:spcAft>
                        <a:buNone/>
                      </a:pPr>
                      <a:r>
                        <a:rPr lang="en"/>
                        <a:t>2545</a:t>
                      </a:r>
                      <a:endParaRPr/>
                    </a:p>
                  </a:txBody>
                  <a:tcPr marL="91425" marR="91425" marT="91425" marB="91425"/>
                </a:tc>
                <a:tc>
                  <a:txBody>
                    <a:bodyPr/>
                    <a:lstStyle/>
                    <a:p>
                      <a:pPr marL="0" lvl="0" indent="0" algn="ctr" rtl="0">
                        <a:spcBef>
                          <a:spcPts val="0"/>
                        </a:spcBef>
                        <a:spcAft>
                          <a:spcPts val="0"/>
                        </a:spcAft>
                        <a:buNone/>
                      </a:pPr>
                      <a:r>
                        <a:rPr lang="en"/>
                        <a:t>4</a:t>
                      </a:r>
                      <a:endParaRPr/>
                    </a:p>
                  </a:txBody>
                  <a:tcPr marL="91425" marR="91425" marT="91425" marB="91425"/>
                </a:tc>
                <a:tc>
                  <a:txBody>
                    <a:bodyPr/>
                    <a:lstStyle/>
                    <a:p>
                      <a:pPr marL="0" lvl="0" indent="0" algn="ctr" rtl="0">
                        <a:spcBef>
                          <a:spcPts val="0"/>
                        </a:spcBef>
                        <a:spcAft>
                          <a:spcPts val="0"/>
                        </a:spcAft>
                        <a:buNone/>
                      </a:pPr>
                      <a:r>
                        <a:rPr lang="en"/>
                        <a:t>440</a:t>
                      </a:r>
                      <a:endParaRPr/>
                    </a:p>
                  </a:txBody>
                  <a:tcPr marL="91425" marR="91425" marT="91425" marB="91425"/>
                </a:tc>
              </a:tr>
              <a:tr h="381000">
                <a:tc gridSpan="2">
                  <a:txBody>
                    <a:bodyPr/>
                    <a:lstStyle/>
                    <a:p>
                      <a:pPr marL="0" lvl="0" indent="0" algn="ctr" rtl="0">
                        <a:spcBef>
                          <a:spcPts val="0"/>
                        </a:spcBef>
                        <a:spcAft>
                          <a:spcPts val="0"/>
                        </a:spcAft>
                        <a:buNone/>
                      </a:pPr>
                      <a:r>
                        <a:rPr lang="en" b="1"/>
                        <a:t>B</a:t>
                      </a:r>
                      <a:endParaRPr b="1"/>
                    </a:p>
                  </a:txBody>
                  <a:tcPr marL="91425" marR="91425" marT="91425" marB="91425"/>
                </a:tc>
                <a:tc hMerge="1">
                  <a:txBody>
                    <a:bodyPr/>
                    <a:lstStyle/>
                    <a:p>
                      <a:endParaRPr lang="en-US"/>
                    </a:p>
                  </a:txBody>
                  <a:tcPr/>
                </a:tc>
                <a:tc>
                  <a:txBody>
                    <a:bodyPr/>
                    <a:lstStyle/>
                    <a:p>
                      <a:pPr marL="0" lvl="0" indent="0" algn="ctr" rtl="0">
                        <a:spcBef>
                          <a:spcPts val="0"/>
                        </a:spcBef>
                        <a:spcAft>
                          <a:spcPts val="0"/>
                        </a:spcAft>
                        <a:buNone/>
                      </a:pPr>
                      <a:r>
                        <a:rPr lang="en" b="1"/>
                        <a:t>A</a:t>
                      </a:r>
                      <a:endParaRPr b="1"/>
                    </a:p>
                  </a:txBody>
                  <a:tcPr marL="91425" marR="91425" marT="91425" marB="91425"/>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5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Acquiring data</a:t>
            </a:r>
            <a:endParaRPr/>
          </a:p>
        </p:txBody>
      </p:sp>
      <p:sp>
        <p:nvSpPr>
          <p:cNvPr id="392" name="Google Shape;392;p53"/>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a:t>Manual labeling</a:t>
            </a:r>
            <a:endParaRPr sz="1700"/>
          </a:p>
        </p:txBody>
      </p:sp>
      <p:pic>
        <p:nvPicPr>
          <p:cNvPr id="393" name="Google Shape;393;p53"/>
          <p:cNvPicPr preferRelativeResize="0"/>
          <p:nvPr/>
        </p:nvPicPr>
        <p:blipFill>
          <a:blip r:embed="rId3">
            <a:alphaModFix/>
          </a:blip>
          <a:stretch>
            <a:fillRect/>
          </a:stretch>
        </p:blipFill>
        <p:spPr>
          <a:xfrm>
            <a:off x="600163" y="2827725"/>
            <a:ext cx="7943683" cy="10138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Acquiring data</a:t>
            </a:r>
            <a:endParaRPr/>
          </a:p>
        </p:txBody>
      </p:sp>
      <p:sp>
        <p:nvSpPr>
          <p:cNvPr id="399" name="Google Shape;399;p54"/>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a:t>From observing behaviors of humans</a:t>
            </a:r>
            <a:endParaRPr sz="1700"/>
          </a:p>
          <a:p>
            <a:pPr marL="457200" lvl="0" indent="0" algn="l" rtl="0">
              <a:spcBef>
                <a:spcPts val="1600"/>
              </a:spcBef>
              <a:spcAft>
                <a:spcPts val="1600"/>
              </a:spcAft>
              <a:buNone/>
            </a:pPr>
            <a:endParaRPr sz="1700"/>
          </a:p>
        </p:txBody>
      </p:sp>
      <p:graphicFrame>
        <p:nvGraphicFramePr>
          <p:cNvPr id="400" name="Google Shape;400;p54"/>
          <p:cNvGraphicFramePr/>
          <p:nvPr/>
        </p:nvGraphicFramePr>
        <p:xfrm>
          <a:off x="1281925" y="2571750"/>
          <a:ext cx="7239000" cy="1981050"/>
        </p:xfrm>
        <a:graphic>
          <a:graphicData uri="http://schemas.openxmlformats.org/drawingml/2006/table">
            <a:tbl>
              <a:tblPr>
                <a:noFill/>
                <a:tableStyleId>{3D390BA2-7C41-462E-BD44-CC596F61F5FF}</a:tableStyleId>
              </a:tblPr>
              <a:tblGrid>
                <a:gridCol w="1809750"/>
                <a:gridCol w="1809750"/>
                <a:gridCol w="1809750"/>
                <a:gridCol w="1809750"/>
              </a:tblGrid>
              <a:tr h="381000">
                <a:tc>
                  <a:txBody>
                    <a:bodyPr/>
                    <a:lstStyle/>
                    <a:p>
                      <a:pPr marL="0" lvl="0" indent="0" algn="l" rtl="0">
                        <a:spcBef>
                          <a:spcPts val="0"/>
                        </a:spcBef>
                        <a:spcAft>
                          <a:spcPts val="0"/>
                        </a:spcAft>
                        <a:buNone/>
                      </a:pPr>
                      <a:r>
                        <a:rPr lang="en"/>
                        <a:t>User ID</a:t>
                      </a:r>
                      <a:endParaRPr/>
                    </a:p>
                  </a:txBody>
                  <a:tcPr marL="91425" marR="91425" marT="91425" marB="91425"/>
                </a:tc>
                <a:tc>
                  <a:txBody>
                    <a:bodyPr/>
                    <a:lstStyle/>
                    <a:p>
                      <a:pPr marL="0" lvl="0" indent="0" algn="l" rtl="0">
                        <a:spcBef>
                          <a:spcPts val="0"/>
                        </a:spcBef>
                        <a:spcAft>
                          <a:spcPts val="0"/>
                        </a:spcAft>
                        <a:buNone/>
                      </a:pPr>
                      <a:r>
                        <a:rPr lang="en"/>
                        <a:t>Time</a:t>
                      </a:r>
                      <a:endParaRPr/>
                    </a:p>
                  </a:txBody>
                  <a:tcPr marL="91425" marR="91425" marT="91425" marB="91425"/>
                </a:tc>
                <a:tc>
                  <a:txBody>
                    <a:bodyPr/>
                    <a:lstStyle/>
                    <a:p>
                      <a:pPr marL="0" lvl="0" indent="0" algn="l" rtl="0">
                        <a:spcBef>
                          <a:spcPts val="0"/>
                        </a:spcBef>
                        <a:spcAft>
                          <a:spcPts val="0"/>
                        </a:spcAft>
                        <a:buNone/>
                      </a:pPr>
                      <a:r>
                        <a:rPr lang="en"/>
                        <a:t>Price ($)</a:t>
                      </a:r>
                      <a:endParaRPr/>
                    </a:p>
                  </a:txBody>
                  <a:tcPr marL="91425" marR="91425" marT="91425" marB="91425"/>
                </a:tc>
                <a:tc>
                  <a:txBody>
                    <a:bodyPr/>
                    <a:lstStyle/>
                    <a:p>
                      <a:pPr marL="0" lvl="0" indent="0" algn="l" rtl="0">
                        <a:spcBef>
                          <a:spcPts val="0"/>
                        </a:spcBef>
                        <a:spcAft>
                          <a:spcPts val="0"/>
                        </a:spcAft>
                        <a:buNone/>
                      </a:pPr>
                      <a:r>
                        <a:rPr lang="en"/>
                        <a:t>Purchased</a:t>
                      </a:r>
                      <a:endParaRPr/>
                    </a:p>
                  </a:txBody>
                  <a:tcPr marL="91425" marR="91425" marT="91425" marB="91425"/>
                </a:tc>
              </a:tr>
              <a:tr h="381000">
                <a:tc>
                  <a:txBody>
                    <a:bodyPr/>
                    <a:lstStyle/>
                    <a:p>
                      <a:pPr marL="0" lvl="0" indent="0" algn="l" rtl="0">
                        <a:spcBef>
                          <a:spcPts val="0"/>
                        </a:spcBef>
                        <a:spcAft>
                          <a:spcPts val="0"/>
                        </a:spcAft>
                        <a:buNone/>
                      </a:pPr>
                      <a:r>
                        <a:rPr lang="en"/>
                        <a:t>4783</a:t>
                      </a:r>
                      <a:endParaRPr/>
                    </a:p>
                  </a:txBody>
                  <a:tcPr marL="91425" marR="91425" marT="91425" marB="91425"/>
                </a:tc>
                <a:tc>
                  <a:txBody>
                    <a:bodyPr/>
                    <a:lstStyle/>
                    <a:p>
                      <a:pPr marL="0" lvl="0" indent="0" algn="l" rtl="0">
                        <a:spcBef>
                          <a:spcPts val="0"/>
                        </a:spcBef>
                        <a:spcAft>
                          <a:spcPts val="0"/>
                        </a:spcAft>
                        <a:buNone/>
                      </a:pPr>
                      <a:r>
                        <a:rPr lang="en"/>
                        <a:t>Jan 21 08:15.20</a:t>
                      </a:r>
                      <a:endParaRPr/>
                    </a:p>
                  </a:txBody>
                  <a:tcPr marL="91425" marR="91425" marT="91425" marB="91425"/>
                </a:tc>
                <a:tc>
                  <a:txBody>
                    <a:bodyPr/>
                    <a:lstStyle/>
                    <a:p>
                      <a:pPr marL="0" lvl="0" indent="0" algn="l" rtl="0">
                        <a:spcBef>
                          <a:spcPts val="0"/>
                        </a:spcBef>
                        <a:spcAft>
                          <a:spcPts val="0"/>
                        </a:spcAft>
                        <a:buNone/>
                      </a:pPr>
                      <a:r>
                        <a:rPr lang="en"/>
                        <a:t>7.95</a:t>
                      </a:r>
                      <a:endParaRPr/>
                    </a:p>
                  </a:txBody>
                  <a:tcPr marL="91425" marR="91425" marT="91425" marB="91425"/>
                </a:tc>
                <a:tc>
                  <a:txBody>
                    <a:bodyPr/>
                    <a:lstStyle/>
                    <a:p>
                      <a:pPr marL="0" lvl="0" indent="0" algn="l" rtl="0">
                        <a:spcBef>
                          <a:spcPts val="0"/>
                        </a:spcBef>
                        <a:spcAft>
                          <a:spcPts val="0"/>
                        </a:spcAft>
                        <a:buNone/>
                      </a:pPr>
                      <a:r>
                        <a:rPr lang="en"/>
                        <a:t>yes</a:t>
                      </a:r>
                      <a:endParaRPr/>
                    </a:p>
                  </a:txBody>
                  <a:tcPr marL="91425" marR="91425" marT="91425" marB="91425"/>
                </a:tc>
              </a:tr>
              <a:tr h="381000">
                <a:tc>
                  <a:txBody>
                    <a:bodyPr/>
                    <a:lstStyle/>
                    <a:p>
                      <a:pPr marL="0" lvl="0" indent="0" algn="l" rtl="0">
                        <a:spcBef>
                          <a:spcPts val="0"/>
                        </a:spcBef>
                        <a:spcAft>
                          <a:spcPts val="0"/>
                        </a:spcAft>
                        <a:buNone/>
                      </a:pPr>
                      <a:r>
                        <a:rPr lang="en"/>
                        <a:t>3893</a:t>
                      </a:r>
                      <a:endParaRPr/>
                    </a:p>
                  </a:txBody>
                  <a:tcPr marL="91425" marR="91425" marT="91425" marB="91425"/>
                </a:tc>
                <a:tc>
                  <a:txBody>
                    <a:bodyPr/>
                    <a:lstStyle/>
                    <a:p>
                      <a:pPr marL="0" lvl="0" indent="0" algn="l" rtl="0">
                        <a:spcBef>
                          <a:spcPts val="0"/>
                        </a:spcBef>
                        <a:spcAft>
                          <a:spcPts val="0"/>
                        </a:spcAft>
                        <a:buNone/>
                      </a:pPr>
                      <a:r>
                        <a:rPr lang="en"/>
                        <a:t>Mar 3 11:30.15</a:t>
                      </a:r>
                      <a:endParaRPr/>
                    </a:p>
                  </a:txBody>
                  <a:tcPr marL="91425" marR="91425" marT="91425" marB="91425"/>
                </a:tc>
                <a:tc>
                  <a:txBody>
                    <a:bodyPr/>
                    <a:lstStyle/>
                    <a:p>
                      <a:pPr marL="0" lvl="0" indent="0" algn="l" rtl="0">
                        <a:spcBef>
                          <a:spcPts val="0"/>
                        </a:spcBef>
                        <a:spcAft>
                          <a:spcPts val="0"/>
                        </a:spcAft>
                        <a:buNone/>
                      </a:pPr>
                      <a:r>
                        <a:rPr lang="en"/>
                        <a:t>10.00</a:t>
                      </a:r>
                      <a:endParaRPr/>
                    </a:p>
                  </a:txBody>
                  <a:tcPr marL="91425" marR="91425" marT="91425" marB="91425"/>
                </a:tc>
                <a:tc>
                  <a:txBody>
                    <a:bodyPr/>
                    <a:lstStyle/>
                    <a:p>
                      <a:pPr marL="0" lvl="0" indent="0" algn="l" rtl="0">
                        <a:spcBef>
                          <a:spcPts val="0"/>
                        </a:spcBef>
                        <a:spcAft>
                          <a:spcPts val="0"/>
                        </a:spcAft>
                        <a:buNone/>
                      </a:pPr>
                      <a:r>
                        <a:rPr lang="en"/>
                        <a:t>yes</a:t>
                      </a:r>
                      <a:endParaRPr/>
                    </a:p>
                  </a:txBody>
                  <a:tcPr marL="91425" marR="91425" marT="91425" marB="91425"/>
                </a:tc>
              </a:tr>
              <a:tr h="381000">
                <a:tc>
                  <a:txBody>
                    <a:bodyPr/>
                    <a:lstStyle/>
                    <a:p>
                      <a:pPr marL="0" lvl="0" indent="0" algn="l" rtl="0">
                        <a:spcBef>
                          <a:spcPts val="0"/>
                        </a:spcBef>
                        <a:spcAft>
                          <a:spcPts val="0"/>
                        </a:spcAft>
                        <a:buNone/>
                      </a:pPr>
                      <a:r>
                        <a:rPr lang="en"/>
                        <a:t>8384</a:t>
                      </a:r>
                      <a:endParaRPr/>
                    </a:p>
                  </a:txBody>
                  <a:tcPr marL="91425" marR="91425" marT="91425" marB="91425"/>
                </a:tc>
                <a:tc>
                  <a:txBody>
                    <a:bodyPr/>
                    <a:lstStyle/>
                    <a:p>
                      <a:pPr marL="0" lvl="0" indent="0" algn="l" rtl="0">
                        <a:spcBef>
                          <a:spcPts val="0"/>
                        </a:spcBef>
                        <a:spcAft>
                          <a:spcPts val="0"/>
                        </a:spcAft>
                        <a:buNone/>
                      </a:pPr>
                      <a:r>
                        <a:rPr lang="en"/>
                        <a:t>Jun 11 14:15.05</a:t>
                      </a:r>
                      <a:endParaRPr/>
                    </a:p>
                  </a:txBody>
                  <a:tcPr marL="91425" marR="91425" marT="91425" marB="91425"/>
                </a:tc>
                <a:tc>
                  <a:txBody>
                    <a:bodyPr/>
                    <a:lstStyle/>
                    <a:p>
                      <a:pPr marL="0" lvl="0" indent="0" algn="l" rtl="0">
                        <a:spcBef>
                          <a:spcPts val="0"/>
                        </a:spcBef>
                        <a:spcAft>
                          <a:spcPts val="0"/>
                        </a:spcAft>
                        <a:buNone/>
                      </a:pPr>
                      <a:r>
                        <a:rPr lang="en"/>
                        <a:t>9.50</a:t>
                      </a:r>
                      <a:endParaRPr/>
                    </a:p>
                  </a:txBody>
                  <a:tcPr marL="91425" marR="91425" marT="91425" marB="91425"/>
                </a:tc>
                <a:tc>
                  <a:txBody>
                    <a:bodyPr/>
                    <a:lstStyle/>
                    <a:p>
                      <a:pPr marL="0" lvl="0" indent="0" algn="l" rtl="0">
                        <a:spcBef>
                          <a:spcPts val="0"/>
                        </a:spcBef>
                        <a:spcAft>
                          <a:spcPts val="0"/>
                        </a:spcAft>
                        <a:buNone/>
                      </a:pPr>
                      <a:r>
                        <a:rPr lang="en"/>
                        <a:t>no</a:t>
                      </a:r>
                      <a:endParaRPr/>
                    </a:p>
                  </a:txBody>
                  <a:tcPr marL="91425" marR="91425" marT="91425" marB="91425"/>
                </a:tc>
              </a:tr>
              <a:tr h="381000">
                <a:tc>
                  <a:txBody>
                    <a:bodyPr/>
                    <a:lstStyle/>
                    <a:p>
                      <a:pPr marL="0" lvl="0" indent="0" algn="l" rtl="0">
                        <a:spcBef>
                          <a:spcPts val="0"/>
                        </a:spcBef>
                        <a:spcAft>
                          <a:spcPts val="0"/>
                        </a:spcAft>
                        <a:buNone/>
                      </a:pPr>
                      <a:r>
                        <a:rPr lang="en"/>
                        <a:t>0931</a:t>
                      </a:r>
                      <a:endParaRPr/>
                    </a:p>
                  </a:txBody>
                  <a:tcPr marL="91425" marR="91425" marT="91425" marB="91425"/>
                </a:tc>
                <a:tc>
                  <a:txBody>
                    <a:bodyPr/>
                    <a:lstStyle/>
                    <a:p>
                      <a:pPr marL="0" lvl="0" indent="0" algn="l" rtl="0">
                        <a:spcBef>
                          <a:spcPts val="0"/>
                        </a:spcBef>
                        <a:spcAft>
                          <a:spcPts val="0"/>
                        </a:spcAft>
                        <a:buNone/>
                      </a:pPr>
                      <a:r>
                        <a:rPr lang="en"/>
                        <a:t>Aug 2 20:30.55</a:t>
                      </a:r>
                      <a:endParaRPr/>
                    </a:p>
                  </a:txBody>
                  <a:tcPr marL="91425" marR="91425" marT="91425" marB="91425"/>
                </a:tc>
                <a:tc>
                  <a:txBody>
                    <a:bodyPr/>
                    <a:lstStyle/>
                    <a:p>
                      <a:pPr marL="0" lvl="0" indent="0" algn="l" rtl="0">
                        <a:spcBef>
                          <a:spcPts val="0"/>
                        </a:spcBef>
                        <a:spcAft>
                          <a:spcPts val="0"/>
                        </a:spcAft>
                        <a:buNone/>
                      </a:pPr>
                      <a:r>
                        <a:rPr lang="en"/>
                        <a:t>12.90</a:t>
                      </a:r>
                      <a:endParaRPr/>
                    </a:p>
                  </a:txBody>
                  <a:tcPr marL="91425" marR="91425" marT="91425" marB="91425"/>
                </a:tc>
                <a:tc>
                  <a:txBody>
                    <a:bodyPr/>
                    <a:lstStyle/>
                    <a:p>
                      <a:pPr marL="0" lvl="0" indent="0" algn="l" rtl="0">
                        <a:spcBef>
                          <a:spcPts val="0"/>
                        </a:spcBef>
                        <a:spcAft>
                          <a:spcPts val="0"/>
                        </a:spcAft>
                        <a:buNone/>
                      </a:pPr>
                      <a:r>
                        <a:rPr lang="en"/>
                        <a:t>yes</a:t>
                      </a:r>
                      <a:endParaRPr/>
                    </a:p>
                  </a:txBody>
                  <a:tcPr marL="91425" marR="91425" marT="91425" marB="91425"/>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5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Acquiring data</a:t>
            </a:r>
            <a:endParaRPr/>
          </a:p>
        </p:txBody>
      </p:sp>
      <p:sp>
        <p:nvSpPr>
          <p:cNvPr id="406" name="Google Shape;406;p55"/>
          <p:cNvSpPr txBox="1">
            <a:spLocks noGrp="1"/>
          </p:cNvSpPr>
          <p:nvPr>
            <p:ph type="body" idx="1"/>
          </p:nvPr>
        </p:nvSpPr>
        <p:spPr>
          <a:xfrm>
            <a:off x="729450" y="2078875"/>
            <a:ext cx="7688700" cy="21237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a:t>From observing behaviors of machines</a:t>
            </a:r>
            <a:endParaRPr sz="1700"/>
          </a:p>
          <a:p>
            <a:pPr marL="457200" lvl="0" indent="0" algn="l" rtl="0">
              <a:spcBef>
                <a:spcPts val="1600"/>
              </a:spcBef>
              <a:spcAft>
                <a:spcPts val="1600"/>
              </a:spcAft>
              <a:buNone/>
            </a:pPr>
            <a:endParaRPr sz="1700"/>
          </a:p>
        </p:txBody>
      </p:sp>
      <p:graphicFrame>
        <p:nvGraphicFramePr>
          <p:cNvPr id="407" name="Google Shape;407;p55"/>
          <p:cNvGraphicFramePr/>
          <p:nvPr/>
        </p:nvGraphicFramePr>
        <p:xfrm>
          <a:off x="1281925" y="2571750"/>
          <a:ext cx="7239000" cy="2377260"/>
        </p:xfrm>
        <a:graphic>
          <a:graphicData uri="http://schemas.openxmlformats.org/drawingml/2006/table">
            <a:tbl>
              <a:tblPr>
                <a:noFill/>
                <a:tableStyleId>{3D390BA2-7C41-462E-BD44-CC596F61F5FF}</a:tableStyleId>
              </a:tblPr>
              <a:tblGrid>
                <a:gridCol w="1809750"/>
                <a:gridCol w="1809750"/>
                <a:gridCol w="1809750"/>
                <a:gridCol w="1809750"/>
              </a:tblGrid>
              <a:tr h="381000">
                <a:tc>
                  <a:txBody>
                    <a:bodyPr/>
                    <a:lstStyle/>
                    <a:p>
                      <a:pPr marL="0" lvl="0" indent="0" algn="l" rtl="0">
                        <a:spcBef>
                          <a:spcPts val="0"/>
                        </a:spcBef>
                        <a:spcAft>
                          <a:spcPts val="0"/>
                        </a:spcAft>
                        <a:buNone/>
                      </a:pPr>
                      <a:r>
                        <a:rPr lang="en"/>
                        <a:t>Machine</a:t>
                      </a:r>
                      <a:endParaRPr/>
                    </a:p>
                  </a:txBody>
                  <a:tcPr marL="91425" marR="91425" marT="91425" marB="91425"/>
                </a:tc>
                <a:tc>
                  <a:txBody>
                    <a:bodyPr/>
                    <a:lstStyle/>
                    <a:p>
                      <a:pPr marL="0" lvl="0" indent="0" algn="l" rtl="0">
                        <a:spcBef>
                          <a:spcPts val="0"/>
                        </a:spcBef>
                        <a:spcAft>
                          <a:spcPts val="0"/>
                        </a:spcAft>
                        <a:buNone/>
                      </a:pPr>
                      <a:r>
                        <a:rPr lang="en"/>
                        <a:t>Temperature</a:t>
                      </a:r>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Pressure (psi)</a:t>
                      </a:r>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Machine Fault</a:t>
                      </a:r>
                      <a:endParaRPr/>
                    </a:p>
                  </a:txBody>
                  <a:tcPr marL="91425" marR="91425" marT="91425" marB="91425">
                    <a:lnB w="9525" cap="flat" cmpd="sng">
                      <a:solidFill>
                        <a:srgbClr val="9E9E9E"/>
                      </a:solidFill>
                      <a:prstDash val="solid"/>
                      <a:round/>
                      <a:headEnd type="none" w="sm" len="sm"/>
                      <a:tailEnd type="none" w="sm" len="sm"/>
                    </a:lnB>
                  </a:tcPr>
                </a:tc>
              </a:tr>
              <a:tr h="381000">
                <a:tc>
                  <a:txBody>
                    <a:bodyPr/>
                    <a:lstStyle/>
                    <a:p>
                      <a:pPr marL="0" lvl="0" indent="0" algn="l" rtl="0">
                        <a:spcBef>
                          <a:spcPts val="0"/>
                        </a:spcBef>
                        <a:spcAft>
                          <a:spcPts val="0"/>
                        </a:spcAft>
                        <a:buNone/>
                      </a:pPr>
                      <a:r>
                        <a:rPr lang="en"/>
                        <a:t>17987</a:t>
                      </a:r>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a:t>60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7.65</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N</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r>
              <a:tr h="381000">
                <a:tc>
                  <a:txBody>
                    <a:bodyPr/>
                    <a:lstStyle/>
                    <a:p>
                      <a:pPr marL="0" lvl="0" indent="0" algn="l" rtl="0">
                        <a:spcBef>
                          <a:spcPts val="0"/>
                        </a:spcBef>
                        <a:spcAft>
                          <a:spcPts val="0"/>
                        </a:spcAft>
                        <a:buNone/>
                      </a:pPr>
                      <a:r>
                        <a:rPr lang="en"/>
                        <a:t>34672</a:t>
                      </a:r>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a:t>100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25.50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N</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r>
              <a:tr h="381000">
                <a:tc>
                  <a:txBody>
                    <a:bodyPr/>
                    <a:lstStyle/>
                    <a:p>
                      <a:pPr marL="0" lvl="0" indent="0" algn="l" rtl="0">
                        <a:spcBef>
                          <a:spcPts val="0"/>
                        </a:spcBef>
                        <a:spcAft>
                          <a:spcPts val="0"/>
                        </a:spcAft>
                        <a:buNone/>
                      </a:pPr>
                      <a:r>
                        <a:rPr lang="en"/>
                        <a:t>08542</a:t>
                      </a:r>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a:t>140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75.50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Y</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r>
              <a:tr h="381000">
                <a:tc>
                  <a:txBody>
                    <a:bodyPr/>
                    <a:lstStyle/>
                    <a:p>
                      <a:pPr marL="0" lvl="0" indent="0" algn="l" rtl="0">
                        <a:spcBef>
                          <a:spcPts val="0"/>
                        </a:spcBef>
                        <a:spcAft>
                          <a:spcPts val="0"/>
                        </a:spcAft>
                        <a:buNone/>
                      </a:pPr>
                      <a:r>
                        <a:rPr lang="en"/>
                        <a:t>98536</a:t>
                      </a:r>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a:t>165</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125</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Y</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r>
              <a:tr h="381000">
                <a:tc gridSpan="3">
                  <a:txBody>
                    <a:bodyPr/>
                    <a:lstStyle/>
                    <a:p>
                      <a:pPr marL="0" lvl="0" indent="0" algn="ctr" rtl="0">
                        <a:spcBef>
                          <a:spcPts val="0"/>
                        </a:spcBef>
                        <a:spcAft>
                          <a:spcPts val="0"/>
                        </a:spcAft>
                        <a:buNone/>
                      </a:pPr>
                      <a:r>
                        <a:rPr lang="en" b="1"/>
                        <a:t>Input A</a:t>
                      </a:r>
                      <a:endParaRPr b="1"/>
                    </a:p>
                  </a:txBody>
                  <a:tcPr marL="91425" marR="91425" marT="91425" marB="91425">
                    <a:lnR w="9525" cap="flat" cmpd="sng">
                      <a:solidFill>
                        <a:srgbClr val="9E9E9E"/>
                      </a:solidFill>
                      <a:prstDash val="solid"/>
                      <a:round/>
                      <a:headEnd type="none" w="sm" len="sm"/>
                      <a:tailEnd type="none" w="sm" len="sm"/>
                    </a:lnR>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r>
                        <a:rPr lang="en" b="1"/>
                        <a:t>Input B</a:t>
                      </a:r>
                      <a:endParaRPr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56"/>
          <p:cNvSpPr txBox="1">
            <a:spLocks noGrp="1"/>
          </p:cNvSpPr>
          <p:nvPr>
            <p:ph type="body" idx="1"/>
          </p:nvPr>
        </p:nvSpPr>
        <p:spPr>
          <a:xfrm>
            <a:off x="729450" y="2078875"/>
            <a:ext cx="7688700" cy="28083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a:t>Download from websites / partnerships</a:t>
            </a:r>
            <a:endParaRPr sz="1700"/>
          </a:p>
          <a:p>
            <a:pPr marL="914400" lvl="1" indent="-336550" algn="l" rtl="0">
              <a:spcBef>
                <a:spcPts val="0"/>
              </a:spcBef>
              <a:spcAft>
                <a:spcPts val="0"/>
              </a:spcAft>
              <a:buSzPts val="1700"/>
              <a:buChar char="○"/>
            </a:pPr>
            <a:r>
              <a:rPr lang="en" sz="1700"/>
              <a:t>Thanks to the open internet you can find so many datasets available for free online</a:t>
            </a:r>
            <a:endParaRPr sz="1700"/>
          </a:p>
          <a:p>
            <a:pPr marL="1371600" lvl="2" indent="-336550" algn="l" rtl="0">
              <a:spcBef>
                <a:spcPts val="0"/>
              </a:spcBef>
              <a:spcAft>
                <a:spcPts val="0"/>
              </a:spcAft>
              <a:buSzPts val="1700"/>
              <a:buChar char="■"/>
            </a:pPr>
            <a:r>
              <a:rPr lang="en" sz="1700"/>
              <a:t>Computer vision or image datasets</a:t>
            </a:r>
            <a:endParaRPr sz="1700"/>
          </a:p>
          <a:p>
            <a:pPr marL="1371600" lvl="2" indent="-336550" algn="l" rtl="0">
              <a:spcBef>
                <a:spcPts val="0"/>
              </a:spcBef>
              <a:spcAft>
                <a:spcPts val="0"/>
              </a:spcAft>
              <a:buSzPts val="1700"/>
              <a:buChar char="■"/>
            </a:pPr>
            <a:r>
              <a:rPr lang="en" sz="1700"/>
              <a:t>Self driving car datasets</a:t>
            </a:r>
            <a:endParaRPr sz="1700"/>
          </a:p>
          <a:p>
            <a:pPr marL="1371600" lvl="2" indent="-336550" algn="l" rtl="0">
              <a:spcBef>
                <a:spcPts val="0"/>
              </a:spcBef>
              <a:spcAft>
                <a:spcPts val="0"/>
              </a:spcAft>
              <a:buSzPts val="1700"/>
              <a:buChar char="■"/>
            </a:pPr>
            <a:r>
              <a:rPr lang="en" sz="1700"/>
              <a:t>Speech recognition datasets</a:t>
            </a:r>
            <a:endParaRPr sz="1700"/>
          </a:p>
          <a:p>
            <a:pPr marL="1371600" lvl="2" indent="-336550" algn="l" rtl="0">
              <a:spcBef>
                <a:spcPts val="0"/>
              </a:spcBef>
              <a:spcAft>
                <a:spcPts val="0"/>
              </a:spcAft>
              <a:buSzPts val="1700"/>
              <a:buChar char="■"/>
            </a:pPr>
            <a:r>
              <a:rPr lang="en" sz="1700"/>
              <a:t>Medical imaging datasets</a:t>
            </a:r>
            <a:endParaRPr sz="1700"/>
          </a:p>
          <a:p>
            <a:pPr marL="914400" lvl="1" indent="-336550" algn="l" rtl="0">
              <a:spcBef>
                <a:spcPts val="0"/>
              </a:spcBef>
              <a:spcAft>
                <a:spcPts val="0"/>
              </a:spcAft>
              <a:buSzPts val="1700"/>
              <a:buChar char="○"/>
            </a:pPr>
            <a:r>
              <a:rPr lang="en" sz="1700"/>
              <a:t>Keep in mind licensing and copyright</a:t>
            </a:r>
            <a:endParaRPr sz="1700"/>
          </a:p>
        </p:txBody>
      </p:sp>
      <p:sp>
        <p:nvSpPr>
          <p:cNvPr id="413" name="Google Shape;413;p5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Acquiring data</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57"/>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and misuse of data</a:t>
            </a:r>
            <a:endParaRPr/>
          </a:p>
        </p:txBody>
      </p:sp>
      <p:pic>
        <p:nvPicPr>
          <p:cNvPr id="419" name="Google Shape;419;p57"/>
          <p:cNvPicPr preferRelativeResize="0"/>
          <p:nvPr/>
        </p:nvPicPr>
        <p:blipFill rotWithShape="1">
          <a:blip r:embed="rId3">
            <a:alphaModFix/>
          </a:blip>
          <a:srcRect l="23411" r="22656"/>
          <a:stretch/>
        </p:blipFill>
        <p:spPr>
          <a:xfrm>
            <a:off x="954975" y="3056400"/>
            <a:ext cx="923275" cy="910175"/>
          </a:xfrm>
          <a:prstGeom prst="rect">
            <a:avLst/>
          </a:prstGeom>
          <a:noFill/>
          <a:ln>
            <a:noFill/>
          </a:ln>
        </p:spPr>
      </p:pic>
      <p:pic>
        <p:nvPicPr>
          <p:cNvPr id="420" name="Google Shape;420;p57"/>
          <p:cNvPicPr preferRelativeResize="0"/>
          <p:nvPr/>
        </p:nvPicPr>
        <p:blipFill>
          <a:blip r:embed="rId4">
            <a:alphaModFix/>
          </a:blip>
          <a:stretch>
            <a:fillRect/>
          </a:stretch>
        </p:blipFill>
        <p:spPr>
          <a:xfrm>
            <a:off x="2838825" y="3005850"/>
            <a:ext cx="910175" cy="910175"/>
          </a:xfrm>
          <a:prstGeom prst="rect">
            <a:avLst/>
          </a:prstGeom>
          <a:noFill/>
          <a:ln>
            <a:noFill/>
          </a:ln>
        </p:spPr>
      </p:pic>
      <p:cxnSp>
        <p:nvCxnSpPr>
          <p:cNvPr id="421" name="Google Shape;421;p57"/>
          <p:cNvCxnSpPr>
            <a:stCxn id="419" idx="2"/>
            <a:endCxn id="420" idx="2"/>
          </p:cNvCxnSpPr>
          <p:nvPr/>
        </p:nvCxnSpPr>
        <p:spPr>
          <a:xfrm rot="-5400000">
            <a:off x="2329962" y="3002525"/>
            <a:ext cx="50700" cy="1877400"/>
          </a:xfrm>
          <a:prstGeom prst="curvedConnector3">
            <a:avLst>
              <a:gd name="adj1" fmla="val -469675"/>
            </a:avLst>
          </a:prstGeom>
          <a:noFill/>
          <a:ln w="9525" cap="flat" cmpd="sng">
            <a:solidFill>
              <a:schemeClr val="dk2"/>
            </a:solidFill>
            <a:prstDash val="solid"/>
            <a:round/>
            <a:headEnd type="triangle" w="med" len="med"/>
            <a:tailEnd type="none" w="med" len="med"/>
          </a:ln>
        </p:spPr>
      </p:cxnSp>
      <p:cxnSp>
        <p:nvCxnSpPr>
          <p:cNvPr id="422" name="Google Shape;422;p57"/>
          <p:cNvCxnSpPr>
            <a:stCxn id="419" idx="0"/>
            <a:endCxn id="420" idx="0"/>
          </p:cNvCxnSpPr>
          <p:nvPr/>
        </p:nvCxnSpPr>
        <p:spPr>
          <a:xfrm rot="-5400000">
            <a:off x="2329962" y="2092350"/>
            <a:ext cx="50700" cy="1877400"/>
          </a:xfrm>
          <a:prstGeom prst="curvedConnector3">
            <a:avLst>
              <a:gd name="adj1" fmla="val 569379"/>
            </a:avLst>
          </a:prstGeom>
          <a:noFill/>
          <a:ln w="9525" cap="flat" cmpd="sng">
            <a:solidFill>
              <a:schemeClr val="dk2"/>
            </a:solidFill>
            <a:prstDash val="solid"/>
            <a:round/>
            <a:headEnd type="none" w="med" len="med"/>
            <a:tailEnd type="triangle" w="med" len="med"/>
          </a:ln>
        </p:spPr>
      </p:cxnSp>
      <p:sp>
        <p:nvSpPr>
          <p:cNvPr id="423" name="Google Shape;423;p57"/>
          <p:cNvSpPr txBox="1">
            <a:spLocks noGrp="1"/>
          </p:cNvSpPr>
          <p:nvPr>
            <p:ph type="body" idx="2"/>
          </p:nvPr>
        </p:nvSpPr>
        <p:spPr>
          <a:xfrm>
            <a:off x="5174225" y="1352625"/>
            <a:ext cx="3520500" cy="30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Give me three years to build up my IT team, we're collecting so much data. </a:t>
            </a:r>
            <a:endParaRPr sz="1700"/>
          </a:p>
          <a:p>
            <a:pPr marL="0" lvl="0" indent="0" algn="l" rtl="0">
              <a:spcBef>
                <a:spcPts val="1600"/>
              </a:spcBef>
              <a:spcAft>
                <a:spcPts val="0"/>
              </a:spcAft>
              <a:buNone/>
            </a:pPr>
            <a:r>
              <a:rPr lang="en" sz="1700"/>
              <a:t>Then after three years, I'll have this perfect dataset. </a:t>
            </a:r>
            <a:endParaRPr sz="1700"/>
          </a:p>
          <a:p>
            <a:pPr marL="0" lvl="0" indent="0" algn="l" rtl="0">
              <a:spcBef>
                <a:spcPts val="1600"/>
              </a:spcBef>
              <a:spcAft>
                <a:spcPts val="0"/>
              </a:spcAft>
              <a:buNone/>
            </a:pPr>
            <a:r>
              <a:rPr lang="en" sz="1700"/>
              <a:t>We'll do AI then.</a:t>
            </a:r>
            <a:endParaRPr sz="1700"/>
          </a:p>
          <a:p>
            <a:pPr marL="0" lvl="0" indent="0" algn="l" rtl="0">
              <a:spcBef>
                <a:spcPts val="1600"/>
              </a:spcBef>
              <a:spcAft>
                <a:spcPts val="1600"/>
              </a:spcAft>
              <a:buNone/>
            </a:pPr>
            <a:r>
              <a:rPr lang="en" sz="1700" b="1"/>
              <a:t>What’s wrong with this approach?</a:t>
            </a:r>
            <a:endParaRPr sz="1700"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20"/>
          <p:cNvPicPr preferRelativeResize="0"/>
          <p:nvPr/>
        </p:nvPicPr>
        <p:blipFill>
          <a:blip r:embed="rId3">
            <a:alphaModFix/>
          </a:blip>
          <a:stretch>
            <a:fillRect/>
          </a:stretch>
        </p:blipFill>
        <p:spPr>
          <a:xfrm>
            <a:off x="152400" y="531938"/>
            <a:ext cx="8839201" cy="4079631"/>
          </a:xfrm>
          <a:prstGeom prst="rect">
            <a:avLst/>
          </a:prstGeom>
          <a:noFill/>
          <a:ln>
            <a:noFill/>
          </a:ln>
        </p:spPr>
      </p:pic>
      <p:sp>
        <p:nvSpPr>
          <p:cNvPr id="156" name="Google Shape;156;p20"/>
          <p:cNvSpPr txBox="1"/>
          <p:nvPr/>
        </p:nvSpPr>
        <p:spPr>
          <a:xfrm>
            <a:off x="729450" y="4427000"/>
            <a:ext cx="7836000" cy="36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Lato"/>
                <a:ea typeface="Lato"/>
                <a:cs typeface="Lato"/>
                <a:sym typeface="Lato"/>
              </a:rPr>
              <a:t>A lot of the value created by AI will be outside the software industry. AI will have a huge impact on all the major industries.</a:t>
            </a:r>
            <a:endParaRPr b="1">
              <a:latin typeface="Lato"/>
              <a:ea typeface="Lato"/>
              <a:cs typeface="Lato"/>
              <a:sym typeface="Lato"/>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58"/>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and misuse of data</a:t>
            </a:r>
            <a:endParaRPr/>
          </a:p>
        </p:txBody>
      </p:sp>
      <p:pic>
        <p:nvPicPr>
          <p:cNvPr id="429" name="Google Shape;429;p58"/>
          <p:cNvPicPr preferRelativeResize="0"/>
          <p:nvPr/>
        </p:nvPicPr>
        <p:blipFill rotWithShape="1">
          <a:blip r:embed="rId3">
            <a:alphaModFix/>
          </a:blip>
          <a:srcRect l="23411" r="22656"/>
          <a:stretch/>
        </p:blipFill>
        <p:spPr>
          <a:xfrm>
            <a:off x="954975" y="3056400"/>
            <a:ext cx="923275" cy="910175"/>
          </a:xfrm>
          <a:prstGeom prst="rect">
            <a:avLst/>
          </a:prstGeom>
          <a:noFill/>
          <a:ln>
            <a:noFill/>
          </a:ln>
        </p:spPr>
      </p:pic>
      <p:pic>
        <p:nvPicPr>
          <p:cNvPr id="430" name="Google Shape;430;p58"/>
          <p:cNvPicPr preferRelativeResize="0"/>
          <p:nvPr/>
        </p:nvPicPr>
        <p:blipFill>
          <a:blip r:embed="rId4">
            <a:alphaModFix/>
          </a:blip>
          <a:stretch>
            <a:fillRect/>
          </a:stretch>
        </p:blipFill>
        <p:spPr>
          <a:xfrm>
            <a:off x="2838825" y="3005850"/>
            <a:ext cx="910175" cy="910175"/>
          </a:xfrm>
          <a:prstGeom prst="rect">
            <a:avLst/>
          </a:prstGeom>
          <a:noFill/>
          <a:ln>
            <a:noFill/>
          </a:ln>
        </p:spPr>
      </p:pic>
      <p:cxnSp>
        <p:nvCxnSpPr>
          <p:cNvPr id="431" name="Google Shape;431;p58"/>
          <p:cNvCxnSpPr>
            <a:stCxn id="429" idx="2"/>
            <a:endCxn id="430" idx="2"/>
          </p:cNvCxnSpPr>
          <p:nvPr/>
        </p:nvCxnSpPr>
        <p:spPr>
          <a:xfrm rot="-5400000">
            <a:off x="2329962" y="3002525"/>
            <a:ext cx="50700" cy="1877400"/>
          </a:xfrm>
          <a:prstGeom prst="curvedConnector3">
            <a:avLst>
              <a:gd name="adj1" fmla="val -469675"/>
            </a:avLst>
          </a:prstGeom>
          <a:noFill/>
          <a:ln w="9525" cap="flat" cmpd="sng">
            <a:solidFill>
              <a:schemeClr val="dk2"/>
            </a:solidFill>
            <a:prstDash val="solid"/>
            <a:round/>
            <a:headEnd type="triangle" w="med" len="med"/>
            <a:tailEnd type="none" w="med" len="med"/>
          </a:ln>
        </p:spPr>
      </p:cxnSp>
      <p:cxnSp>
        <p:nvCxnSpPr>
          <p:cNvPr id="432" name="Google Shape;432;p58"/>
          <p:cNvCxnSpPr>
            <a:stCxn id="429" idx="0"/>
            <a:endCxn id="430" idx="0"/>
          </p:cNvCxnSpPr>
          <p:nvPr/>
        </p:nvCxnSpPr>
        <p:spPr>
          <a:xfrm rot="-5400000">
            <a:off x="2329962" y="2092350"/>
            <a:ext cx="50700" cy="1877400"/>
          </a:xfrm>
          <a:prstGeom prst="curvedConnector3">
            <a:avLst>
              <a:gd name="adj1" fmla="val 569379"/>
            </a:avLst>
          </a:prstGeom>
          <a:noFill/>
          <a:ln w="9525" cap="flat" cmpd="sng">
            <a:solidFill>
              <a:schemeClr val="dk2"/>
            </a:solidFill>
            <a:prstDash val="solid"/>
            <a:round/>
            <a:headEnd type="none" w="med" len="med"/>
            <a:tailEnd type="triangle" w="med" len="med"/>
          </a:ln>
        </p:spPr>
      </p:cxnSp>
      <p:sp>
        <p:nvSpPr>
          <p:cNvPr id="433" name="Google Shape;433;p58"/>
          <p:cNvSpPr txBox="1">
            <a:spLocks noGrp="1"/>
          </p:cNvSpPr>
          <p:nvPr>
            <p:ph type="body" idx="2"/>
          </p:nvPr>
        </p:nvSpPr>
        <p:spPr>
          <a:xfrm>
            <a:off x="5174225" y="1352625"/>
            <a:ext cx="3520500" cy="30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b="1"/>
              <a:t>It turns out that's a really bad strategy. </a:t>
            </a:r>
            <a:endParaRPr sz="1700" b="1"/>
          </a:p>
          <a:p>
            <a:pPr marL="0" lvl="0" indent="0" algn="l" rtl="0">
              <a:spcBef>
                <a:spcPts val="1600"/>
              </a:spcBef>
              <a:spcAft>
                <a:spcPts val="0"/>
              </a:spcAft>
              <a:buNone/>
            </a:pPr>
            <a:r>
              <a:rPr lang="en" sz="1700"/>
              <a:t>Once you've started collecting some data, go ahead and start showing it or feeding it to an AI team. </a:t>
            </a:r>
            <a:endParaRPr sz="1700"/>
          </a:p>
          <a:p>
            <a:pPr marL="0" lvl="0" indent="0" algn="l" rtl="0">
              <a:spcBef>
                <a:spcPts val="1600"/>
              </a:spcBef>
              <a:spcAft>
                <a:spcPts val="1600"/>
              </a:spcAft>
              <a:buNone/>
            </a:pPr>
            <a:r>
              <a:rPr lang="en" sz="1700"/>
              <a:t>Then the AI team can give feedback to your IT team on what types of data to collect and what types of IT infrastructure to keep on building.</a:t>
            </a:r>
            <a:endParaRPr sz="1700" b="1"/>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5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a:t>
            </a:r>
            <a:endParaRPr/>
          </a:p>
        </p:txBody>
      </p:sp>
      <p:sp>
        <p:nvSpPr>
          <p:cNvPr id="439" name="Google Shape;439;p59"/>
          <p:cNvSpPr txBox="1">
            <a:spLocks noGrp="1"/>
          </p:cNvSpPr>
          <p:nvPr>
            <p:ph type="body" idx="1"/>
          </p:nvPr>
        </p:nvSpPr>
        <p:spPr>
          <a:xfrm>
            <a:off x="729450" y="2078875"/>
            <a:ext cx="4381500" cy="212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700"/>
              <a:t>Maybe an AI team can look at your factory data and say, "Hey. You know what? If you can collect data from this big manufacturing machine, not just once every ten minutes, but instead once every one minute, then we could do a much better job building a preventative maintenance systems for you.”</a:t>
            </a:r>
            <a:endParaRPr sz="1700"/>
          </a:p>
        </p:txBody>
      </p:sp>
      <p:graphicFrame>
        <p:nvGraphicFramePr>
          <p:cNvPr id="440" name="Google Shape;440;p59"/>
          <p:cNvGraphicFramePr/>
          <p:nvPr/>
        </p:nvGraphicFramePr>
        <p:xfrm>
          <a:off x="5523625" y="2183600"/>
          <a:ext cx="3268850" cy="2163900"/>
        </p:xfrm>
        <a:graphic>
          <a:graphicData uri="http://schemas.openxmlformats.org/drawingml/2006/table">
            <a:tbl>
              <a:tblPr>
                <a:noFill/>
                <a:tableStyleId>{3D390BA2-7C41-462E-BD44-CC596F61F5FF}</a:tableStyleId>
              </a:tblPr>
              <a:tblGrid>
                <a:gridCol w="737450"/>
                <a:gridCol w="902425"/>
                <a:gridCol w="809325"/>
                <a:gridCol w="819650"/>
              </a:tblGrid>
              <a:tr h="455250">
                <a:tc>
                  <a:txBody>
                    <a:bodyPr/>
                    <a:lstStyle/>
                    <a:p>
                      <a:pPr marL="0" lvl="0" indent="0" algn="l" rtl="0">
                        <a:spcBef>
                          <a:spcPts val="0"/>
                        </a:spcBef>
                        <a:spcAft>
                          <a:spcPts val="0"/>
                        </a:spcAft>
                        <a:buNone/>
                      </a:pPr>
                      <a:r>
                        <a:rPr lang="en" sz="1000"/>
                        <a:t>Machine</a:t>
                      </a:r>
                      <a:endParaRPr sz="1000"/>
                    </a:p>
                  </a:txBody>
                  <a:tcPr marL="91425" marR="91425" marT="91425" marB="91425"/>
                </a:tc>
                <a:tc>
                  <a:txBody>
                    <a:bodyPr/>
                    <a:lstStyle/>
                    <a:p>
                      <a:pPr marL="0" lvl="0" indent="0" algn="l" rtl="0">
                        <a:spcBef>
                          <a:spcPts val="0"/>
                        </a:spcBef>
                        <a:spcAft>
                          <a:spcPts val="0"/>
                        </a:spcAft>
                        <a:buNone/>
                      </a:pPr>
                      <a:r>
                        <a:rPr lang="en" sz="1000"/>
                        <a:t>Temperature</a:t>
                      </a:r>
                      <a:endParaRPr sz="10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Pressure (psi)</a:t>
                      </a:r>
                      <a:endParaRPr sz="10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Machine Fault</a:t>
                      </a:r>
                      <a:endParaRPr sz="1000"/>
                    </a:p>
                  </a:txBody>
                  <a:tcPr marL="91425" marR="91425" marT="91425" marB="91425">
                    <a:lnB w="9525" cap="flat" cmpd="sng">
                      <a:solidFill>
                        <a:srgbClr val="9E9E9E"/>
                      </a:solidFill>
                      <a:prstDash val="solid"/>
                      <a:round/>
                      <a:headEnd type="none" w="sm" len="sm"/>
                      <a:tailEnd type="none" w="sm" len="sm"/>
                    </a:lnB>
                  </a:tcPr>
                </a:tc>
              </a:tr>
              <a:tr h="333700">
                <a:tc>
                  <a:txBody>
                    <a:bodyPr/>
                    <a:lstStyle/>
                    <a:p>
                      <a:pPr marL="0" lvl="0" indent="0" algn="l" rtl="0">
                        <a:spcBef>
                          <a:spcPts val="0"/>
                        </a:spcBef>
                        <a:spcAft>
                          <a:spcPts val="0"/>
                        </a:spcAft>
                        <a:buNone/>
                      </a:pPr>
                      <a:r>
                        <a:rPr lang="en" sz="1000"/>
                        <a:t>17987</a:t>
                      </a:r>
                      <a:endParaRPr sz="1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000"/>
                        <a:t>60</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7.65</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N</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r>
              <a:tr h="333700">
                <a:tc>
                  <a:txBody>
                    <a:bodyPr/>
                    <a:lstStyle/>
                    <a:p>
                      <a:pPr marL="0" lvl="0" indent="0" algn="l" rtl="0">
                        <a:spcBef>
                          <a:spcPts val="0"/>
                        </a:spcBef>
                        <a:spcAft>
                          <a:spcPts val="0"/>
                        </a:spcAft>
                        <a:buNone/>
                      </a:pPr>
                      <a:r>
                        <a:rPr lang="en" sz="1000"/>
                        <a:t>34672</a:t>
                      </a:r>
                      <a:endParaRPr sz="1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000"/>
                        <a:t>100</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25.50</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N</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r>
              <a:tr h="333700">
                <a:tc>
                  <a:txBody>
                    <a:bodyPr/>
                    <a:lstStyle/>
                    <a:p>
                      <a:pPr marL="0" lvl="0" indent="0" algn="l" rtl="0">
                        <a:spcBef>
                          <a:spcPts val="0"/>
                        </a:spcBef>
                        <a:spcAft>
                          <a:spcPts val="0"/>
                        </a:spcAft>
                        <a:buNone/>
                      </a:pPr>
                      <a:r>
                        <a:rPr lang="en" sz="1000"/>
                        <a:t>08542</a:t>
                      </a:r>
                      <a:endParaRPr sz="1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000"/>
                        <a:t>140</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75.50</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Y</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r>
              <a:tr h="333700">
                <a:tc>
                  <a:txBody>
                    <a:bodyPr/>
                    <a:lstStyle/>
                    <a:p>
                      <a:pPr marL="0" lvl="0" indent="0" algn="l" rtl="0">
                        <a:spcBef>
                          <a:spcPts val="0"/>
                        </a:spcBef>
                        <a:spcAft>
                          <a:spcPts val="0"/>
                        </a:spcAft>
                        <a:buNone/>
                      </a:pPr>
                      <a:r>
                        <a:rPr lang="en" sz="1000"/>
                        <a:t>98536</a:t>
                      </a:r>
                      <a:endParaRPr sz="1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000"/>
                        <a:t>165</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125</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000"/>
                        <a:t>Y</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r>
              <a:tr h="333700">
                <a:tc gridSpan="3">
                  <a:txBody>
                    <a:bodyPr/>
                    <a:lstStyle/>
                    <a:p>
                      <a:pPr marL="0" lvl="0" indent="0" algn="ctr" rtl="0">
                        <a:spcBef>
                          <a:spcPts val="0"/>
                        </a:spcBef>
                        <a:spcAft>
                          <a:spcPts val="0"/>
                        </a:spcAft>
                        <a:buNone/>
                      </a:pPr>
                      <a:r>
                        <a:rPr lang="en" sz="1000" b="1"/>
                        <a:t>Input A</a:t>
                      </a:r>
                      <a:endParaRPr sz="1000" b="1"/>
                    </a:p>
                  </a:txBody>
                  <a:tcPr marL="91425" marR="91425" marT="91425" marB="91425">
                    <a:lnR w="9525" cap="flat" cmpd="sng">
                      <a:solidFill>
                        <a:srgbClr val="9E9E9E"/>
                      </a:solidFill>
                      <a:prstDash val="solid"/>
                      <a:round/>
                      <a:headEnd type="none" w="sm" len="sm"/>
                      <a:tailEnd type="none" w="sm" len="sm"/>
                    </a:lnR>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r>
                        <a:rPr lang="en" sz="1000" b="1"/>
                        <a:t>Input B</a:t>
                      </a:r>
                      <a:endParaRPr sz="1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60"/>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and misuse of data</a:t>
            </a:r>
            <a:endParaRPr/>
          </a:p>
        </p:txBody>
      </p:sp>
      <p:pic>
        <p:nvPicPr>
          <p:cNvPr id="446" name="Google Shape;446;p60"/>
          <p:cNvPicPr preferRelativeResize="0"/>
          <p:nvPr/>
        </p:nvPicPr>
        <p:blipFill rotWithShape="1">
          <a:blip r:embed="rId3">
            <a:alphaModFix/>
          </a:blip>
          <a:srcRect l="23411" r="22656"/>
          <a:stretch/>
        </p:blipFill>
        <p:spPr>
          <a:xfrm>
            <a:off x="954975" y="3056400"/>
            <a:ext cx="923275" cy="910175"/>
          </a:xfrm>
          <a:prstGeom prst="rect">
            <a:avLst/>
          </a:prstGeom>
          <a:noFill/>
          <a:ln>
            <a:noFill/>
          </a:ln>
        </p:spPr>
      </p:pic>
      <p:pic>
        <p:nvPicPr>
          <p:cNvPr id="447" name="Google Shape;447;p60"/>
          <p:cNvPicPr preferRelativeResize="0"/>
          <p:nvPr/>
        </p:nvPicPr>
        <p:blipFill>
          <a:blip r:embed="rId4">
            <a:alphaModFix/>
          </a:blip>
          <a:stretch>
            <a:fillRect/>
          </a:stretch>
        </p:blipFill>
        <p:spPr>
          <a:xfrm>
            <a:off x="2838825" y="3005850"/>
            <a:ext cx="910175" cy="910175"/>
          </a:xfrm>
          <a:prstGeom prst="rect">
            <a:avLst/>
          </a:prstGeom>
          <a:noFill/>
          <a:ln>
            <a:noFill/>
          </a:ln>
        </p:spPr>
      </p:pic>
      <p:cxnSp>
        <p:nvCxnSpPr>
          <p:cNvPr id="448" name="Google Shape;448;p60"/>
          <p:cNvCxnSpPr>
            <a:stCxn id="446" idx="2"/>
            <a:endCxn id="447" idx="2"/>
          </p:cNvCxnSpPr>
          <p:nvPr/>
        </p:nvCxnSpPr>
        <p:spPr>
          <a:xfrm rot="-5400000">
            <a:off x="2329962" y="3002525"/>
            <a:ext cx="50700" cy="1877400"/>
          </a:xfrm>
          <a:prstGeom prst="curvedConnector3">
            <a:avLst>
              <a:gd name="adj1" fmla="val -469675"/>
            </a:avLst>
          </a:prstGeom>
          <a:noFill/>
          <a:ln w="9525" cap="flat" cmpd="sng">
            <a:solidFill>
              <a:schemeClr val="dk2"/>
            </a:solidFill>
            <a:prstDash val="solid"/>
            <a:round/>
            <a:headEnd type="triangle" w="med" len="med"/>
            <a:tailEnd type="none" w="med" len="med"/>
          </a:ln>
        </p:spPr>
      </p:cxnSp>
      <p:cxnSp>
        <p:nvCxnSpPr>
          <p:cNvPr id="449" name="Google Shape;449;p60"/>
          <p:cNvCxnSpPr>
            <a:stCxn id="446" idx="0"/>
            <a:endCxn id="447" idx="0"/>
          </p:cNvCxnSpPr>
          <p:nvPr/>
        </p:nvCxnSpPr>
        <p:spPr>
          <a:xfrm rot="-5400000">
            <a:off x="2329962" y="2092350"/>
            <a:ext cx="50700" cy="1877400"/>
          </a:xfrm>
          <a:prstGeom prst="curvedConnector3">
            <a:avLst>
              <a:gd name="adj1" fmla="val 569379"/>
            </a:avLst>
          </a:prstGeom>
          <a:noFill/>
          <a:ln w="9525" cap="flat" cmpd="sng">
            <a:solidFill>
              <a:schemeClr val="dk2"/>
            </a:solidFill>
            <a:prstDash val="solid"/>
            <a:round/>
            <a:headEnd type="none" w="med" len="med"/>
            <a:tailEnd type="triangle" w="med" len="med"/>
          </a:ln>
        </p:spPr>
      </p:cxnSp>
      <p:sp>
        <p:nvSpPr>
          <p:cNvPr id="450" name="Google Shape;450;p60"/>
          <p:cNvSpPr txBox="1">
            <a:spLocks noGrp="1"/>
          </p:cNvSpPr>
          <p:nvPr>
            <p:ph type="body" idx="2"/>
          </p:nvPr>
        </p:nvSpPr>
        <p:spPr>
          <a:xfrm>
            <a:off x="5174225" y="1352625"/>
            <a:ext cx="3520500" cy="30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"Hey, I have so much data. Surely, an AI team can make it valuable."</a:t>
            </a:r>
            <a:endParaRPr sz="1700"/>
          </a:p>
          <a:p>
            <a:pPr marL="0" lvl="0" indent="0" algn="l" rtl="0">
              <a:spcBef>
                <a:spcPts val="1600"/>
              </a:spcBef>
              <a:spcAft>
                <a:spcPts val="1600"/>
              </a:spcAft>
              <a:buNone/>
            </a:pPr>
            <a:r>
              <a:rPr lang="en" sz="1700" b="1"/>
              <a:t>What’s wrong with this statement?</a:t>
            </a:r>
            <a:endParaRPr sz="1700" b="1"/>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61"/>
          <p:cNvSpPr txBox="1">
            <a:spLocks noGrp="1"/>
          </p:cNvSpPr>
          <p:nvPr>
            <p:ph type="body" idx="2"/>
          </p:nvPr>
        </p:nvSpPr>
        <p:spPr>
          <a:xfrm>
            <a:off x="5174225" y="1352625"/>
            <a:ext cx="3520500" cy="30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Unfortunately, this doesn't always work out. </a:t>
            </a:r>
            <a:endParaRPr sz="1700"/>
          </a:p>
          <a:p>
            <a:pPr marL="0" lvl="0" indent="0" algn="l" rtl="0">
              <a:spcBef>
                <a:spcPts val="1600"/>
              </a:spcBef>
              <a:spcAft>
                <a:spcPts val="0"/>
              </a:spcAft>
              <a:buNone/>
            </a:pPr>
            <a:r>
              <a:rPr lang="en" sz="1700"/>
              <a:t>More data is usually better than less data, but I wouldn't take it for granted that just because you have many terabytes or gigabytes of data, that an AI team can actually make that valuable. </a:t>
            </a:r>
            <a:endParaRPr sz="1700"/>
          </a:p>
          <a:p>
            <a:pPr marL="0" lvl="0" indent="0" algn="l" rtl="0">
              <a:spcBef>
                <a:spcPts val="1600"/>
              </a:spcBef>
              <a:spcAft>
                <a:spcPts val="1600"/>
              </a:spcAft>
              <a:buNone/>
            </a:pPr>
            <a:r>
              <a:rPr lang="en" sz="1700" b="1"/>
              <a:t>Don't throw data at an AI team and assume it will be valuable.</a:t>
            </a:r>
            <a:endParaRPr sz="1700" b="1"/>
          </a:p>
        </p:txBody>
      </p:sp>
      <p:sp>
        <p:nvSpPr>
          <p:cNvPr id="456" name="Google Shape;456;p6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and misuse of data</a:t>
            </a:r>
            <a:endParaRPr/>
          </a:p>
        </p:txBody>
      </p:sp>
      <p:pic>
        <p:nvPicPr>
          <p:cNvPr id="457" name="Google Shape;457;p61"/>
          <p:cNvPicPr preferRelativeResize="0"/>
          <p:nvPr/>
        </p:nvPicPr>
        <p:blipFill rotWithShape="1">
          <a:blip r:embed="rId3">
            <a:alphaModFix/>
          </a:blip>
          <a:srcRect l="23411" r="22656"/>
          <a:stretch/>
        </p:blipFill>
        <p:spPr>
          <a:xfrm>
            <a:off x="954975" y="3056400"/>
            <a:ext cx="923275" cy="910175"/>
          </a:xfrm>
          <a:prstGeom prst="rect">
            <a:avLst/>
          </a:prstGeom>
          <a:noFill/>
          <a:ln>
            <a:noFill/>
          </a:ln>
        </p:spPr>
      </p:pic>
      <p:pic>
        <p:nvPicPr>
          <p:cNvPr id="458" name="Google Shape;458;p61"/>
          <p:cNvPicPr preferRelativeResize="0"/>
          <p:nvPr/>
        </p:nvPicPr>
        <p:blipFill>
          <a:blip r:embed="rId4">
            <a:alphaModFix/>
          </a:blip>
          <a:stretch>
            <a:fillRect/>
          </a:stretch>
        </p:blipFill>
        <p:spPr>
          <a:xfrm>
            <a:off x="2838825" y="3005850"/>
            <a:ext cx="910175" cy="910175"/>
          </a:xfrm>
          <a:prstGeom prst="rect">
            <a:avLst/>
          </a:prstGeom>
          <a:noFill/>
          <a:ln>
            <a:noFill/>
          </a:ln>
        </p:spPr>
      </p:pic>
      <p:cxnSp>
        <p:nvCxnSpPr>
          <p:cNvPr id="459" name="Google Shape;459;p61"/>
          <p:cNvCxnSpPr>
            <a:stCxn id="457" idx="2"/>
            <a:endCxn id="458" idx="2"/>
          </p:cNvCxnSpPr>
          <p:nvPr/>
        </p:nvCxnSpPr>
        <p:spPr>
          <a:xfrm rot="-5400000">
            <a:off x="2329962" y="3002525"/>
            <a:ext cx="50700" cy="1877400"/>
          </a:xfrm>
          <a:prstGeom prst="curvedConnector3">
            <a:avLst>
              <a:gd name="adj1" fmla="val -469675"/>
            </a:avLst>
          </a:prstGeom>
          <a:noFill/>
          <a:ln w="9525" cap="flat" cmpd="sng">
            <a:solidFill>
              <a:schemeClr val="dk2"/>
            </a:solidFill>
            <a:prstDash val="solid"/>
            <a:round/>
            <a:headEnd type="triangle" w="med" len="med"/>
            <a:tailEnd type="none" w="med" len="med"/>
          </a:ln>
        </p:spPr>
      </p:cxnSp>
      <p:cxnSp>
        <p:nvCxnSpPr>
          <p:cNvPr id="460" name="Google Shape;460;p61"/>
          <p:cNvCxnSpPr>
            <a:stCxn id="457" idx="0"/>
            <a:endCxn id="458" idx="0"/>
          </p:cNvCxnSpPr>
          <p:nvPr/>
        </p:nvCxnSpPr>
        <p:spPr>
          <a:xfrm rot="-5400000">
            <a:off x="2329962" y="2092350"/>
            <a:ext cx="50700" cy="1877400"/>
          </a:xfrm>
          <a:prstGeom prst="curvedConnector3">
            <a:avLst>
              <a:gd name="adj1" fmla="val 569379"/>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pic>
        <p:nvPicPr>
          <p:cNvPr id="465" name="Google Shape;465;p62"/>
          <p:cNvPicPr preferRelativeResize="0"/>
          <p:nvPr/>
        </p:nvPicPr>
        <p:blipFill rotWithShape="1">
          <a:blip r:embed="rId3">
            <a:alphaModFix/>
          </a:blip>
          <a:srcRect r="82924"/>
          <a:stretch/>
        </p:blipFill>
        <p:spPr>
          <a:xfrm>
            <a:off x="1586515" y="2259825"/>
            <a:ext cx="1356401" cy="1013850"/>
          </a:xfrm>
          <a:prstGeom prst="rect">
            <a:avLst/>
          </a:prstGeom>
          <a:noFill/>
          <a:ln>
            <a:noFill/>
          </a:ln>
        </p:spPr>
      </p:pic>
      <p:pic>
        <p:nvPicPr>
          <p:cNvPr id="466" name="Google Shape;466;p62"/>
          <p:cNvPicPr preferRelativeResize="0"/>
          <p:nvPr/>
        </p:nvPicPr>
        <p:blipFill rotWithShape="1">
          <a:blip r:embed="rId3">
            <a:alphaModFix/>
          </a:blip>
          <a:srcRect l="27095" r="60086"/>
          <a:stretch/>
        </p:blipFill>
        <p:spPr>
          <a:xfrm>
            <a:off x="1755625" y="3354800"/>
            <a:ext cx="1018200" cy="1013850"/>
          </a:xfrm>
          <a:prstGeom prst="rect">
            <a:avLst/>
          </a:prstGeom>
          <a:noFill/>
          <a:ln>
            <a:noFill/>
          </a:ln>
        </p:spPr>
      </p:pic>
      <p:pic>
        <p:nvPicPr>
          <p:cNvPr id="467" name="Google Shape;467;p62"/>
          <p:cNvPicPr preferRelativeResize="0"/>
          <p:nvPr/>
        </p:nvPicPr>
        <p:blipFill rotWithShape="1">
          <a:blip r:embed="rId3">
            <a:alphaModFix/>
          </a:blip>
          <a:srcRect l="52823" r="33730"/>
          <a:stretch/>
        </p:blipFill>
        <p:spPr>
          <a:xfrm>
            <a:off x="5523373" y="2259825"/>
            <a:ext cx="1068124" cy="1013850"/>
          </a:xfrm>
          <a:prstGeom prst="rect">
            <a:avLst/>
          </a:prstGeom>
          <a:noFill/>
          <a:ln>
            <a:noFill/>
          </a:ln>
        </p:spPr>
      </p:pic>
      <p:pic>
        <p:nvPicPr>
          <p:cNvPr id="468" name="Google Shape;468;p62"/>
          <p:cNvPicPr preferRelativeResize="0"/>
          <p:nvPr/>
        </p:nvPicPr>
        <p:blipFill rotWithShape="1">
          <a:blip r:embed="rId3">
            <a:alphaModFix/>
          </a:blip>
          <a:srcRect l="77797" r="9385"/>
          <a:stretch/>
        </p:blipFill>
        <p:spPr>
          <a:xfrm>
            <a:off x="5548325" y="3354800"/>
            <a:ext cx="1018200" cy="1013850"/>
          </a:xfrm>
          <a:prstGeom prst="rect">
            <a:avLst/>
          </a:prstGeom>
          <a:noFill/>
          <a:ln>
            <a:noFill/>
          </a:ln>
        </p:spPr>
      </p:pic>
      <p:sp>
        <p:nvSpPr>
          <p:cNvPr id="469" name="Google Shape;469;p62"/>
          <p:cNvSpPr txBox="1"/>
          <p:nvPr/>
        </p:nvSpPr>
        <p:spPr>
          <a:xfrm>
            <a:off x="3032750" y="2321275"/>
            <a:ext cx="838500" cy="81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Not a cat</a:t>
            </a:r>
            <a:endParaRPr>
              <a:latin typeface="Lato"/>
              <a:ea typeface="Lato"/>
              <a:cs typeface="Lato"/>
              <a:sym typeface="Lato"/>
            </a:endParaRPr>
          </a:p>
        </p:txBody>
      </p:sp>
      <p:sp>
        <p:nvSpPr>
          <p:cNvPr id="470" name="Google Shape;470;p62"/>
          <p:cNvSpPr txBox="1"/>
          <p:nvPr/>
        </p:nvSpPr>
        <p:spPr>
          <a:xfrm>
            <a:off x="6718975" y="2321275"/>
            <a:ext cx="838500" cy="81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Not a cat</a:t>
            </a:r>
            <a:endParaRPr>
              <a:latin typeface="Lato"/>
              <a:ea typeface="Lato"/>
              <a:cs typeface="Lato"/>
              <a:sym typeface="Lato"/>
            </a:endParaRPr>
          </a:p>
        </p:txBody>
      </p:sp>
      <p:sp>
        <p:nvSpPr>
          <p:cNvPr id="471" name="Google Shape;471;p62"/>
          <p:cNvSpPr txBox="1"/>
          <p:nvPr/>
        </p:nvSpPr>
        <p:spPr>
          <a:xfrm>
            <a:off x="3032750" y="3452375"/>
            <a:ext cx="838500" cy="81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Cat</a:t>
            </a:r>
            <a:endParaRPr>
              <a:latin typeface="Lato"/>
              <a:ea typeface="Lato"/>
              <a:cs typeface="Lato"/>
              <a:sym typeface="Lato"/>
            </a:endParaRPr>
          </a:p>
        </p:txBody>
      </p:sp>
      <p:sp>
        <p:nvSpPr>
          <p:cNvPr id="472" name="Google Shape;472;p62"/>
          <p:cNvSpPr txBox="1"/>
          <p:nvPr/>
        </p:nvSpPr>
        <p:spPr>
          <a:xfrm>
            <a:off x="6718975" y="3452375"/>
            <a:ext cx="838500" cy="81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Cat</a:t>
            </a:r>
            <a:endParaRPr>
              <a:latin typeface="Lato"/>
              <a:ea typeface="Lato"/>
              <a:cs typeface="Lato"/>
              <a:sym typeface="Lato"/>
            </a:endParaRPr>
          </a:p>
        </p:txBody>
      </p:sp>
      <p:sp>
        <p:nvSpPr>
          <p:cNvPr id="473" name="Google Shape;473;p62"/>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is Messy</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63"/>
          <p:cNvSpPr txBox="1">
            <a:spLocks noGrp="1"/>
          </p:cNvSpPr>
          <p:nvPr>
            <p:ph type="body" idx="2"/>
          </p:nvPr>
        </p:nvSpPr>
        <p:spPr>
          <a:xfrm>
            <a:off x="5174225" y="1352625"/>
            <a:ext cx="3520500" cy="30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b="1"/>
              <a:t>If you have bad data, then the AI will learn inaccurate things.</a:t>
            </a:r>
            <a:endParaRPr sz="1700" b="1"/>
          </a:p>
          <a:p>
            <a:pPr marL="0" lvl="0" indent="0" algn="l" rtl="0">
              <a:spcBef>
                <a:spcPts val="1600"/>
              </a:spcBef>
              <a:spcAft>
                <a:spcPts val="0"/>
              </a:spcAft>
              <a:buNone/>
            </a:pPr>
            <a:r>
              <a:rPr lang="en" sz="1700"/>
              <a:t>Data problems:</a:t>
            </a:r>
            <a:endParaRPr sz="1700"/>
          </a:p>
          <a:p>
            <a:pPr marL="457200" lvl="0" indent="-336550" algn="l" rtl="0">
              <a:spcBef>
                <a:spcPts val="1600"/>
              </a:spcBef>
              <a:spcAft>
                <a:spcPts val="0"/>
              </a:spcAft>
              <a:buSzPts val="1700"/>
              <a:buChar char="●"/>
            </a:pPr>
            <a:r>
              <a:rPr lang="en" sz="1700"/>
              <a:t>Incorrect labels</a:t>
            </a:r>
            <a:endParaRPr sz="1700"/>
          </a:p>
          <a:p>
            <a:pPr marL="457200" lvl="0" indent="-336550" algn="l" rtl="0">
              <a:spcBef>
                <a:spcPts val="0"/>
              </a:spcBef>
              <a:spcAft>
                <a:spcPts val="0"/>
              </a:spcAft>
              <a:buSzPts val="1700"/>
              <a:buChar char="●"/>
            </a:pPr>
            <a:r>
              <a:rPr lang="en" sz="1700"/>
              <a:t>Missing values</a:t>
            </a:r>
            <a:endParaRPr sz="1700"/>
          </a:p>
          <a:p>
            <a:pPr marL="0" lvl="0" indent="0" algn="l" rtl="0">
              <a:spcBef>
                <a:spcPts val="1600"/>
              </a:spcBef>
              <a:spcAft>
                <a:spcPts val="0"/>
              </a:spcAft>
              <a:buNone/>
            </a:pPr>
            <a:r>
              <a:rPr lang="en" sz="1700"/>
              <a:t>Multiple types of data</a:t>
            </a:r>
            <a:endParaRPr sz="1700"/>
          </a:p>
          <a:p>
            <a:pPr marL="457200" lvl="0" indent="-336550" algn="l" rtl="0">
              <a:spcBef>
                <a:spcPts val="1600"/>
              </a:spcBef>
              <a:spcAft>
                <a:spcPts val="0"/>
              </a:spcAft>
              <a:buSzPts val="1700"/>
              <a:buChar char="●"/>
            </a:pPr>
            <a:r>
              <a:rPr lang="en" sz="1700"/>
              <a:t>Unstructured Data: Images, audio, text</a:t>
            </a:r>
            <a:endParaRPr sz="1700"/>
          </a:p>
        </p:txBody>
      </p:sp>
      <p:sp>
        <p:nvSpPr>
          <p:cNvPr id="479" name="Google Shape;479;p6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is Messy</a:t>
            </a:r>
            <a:endParaRPr/>
          </a:p>
        </p:txBody>
      </p:sp>
      <p:pic>
        <p:nvPicPr>
          <p:cNvPr id="480" name="Google Shape;480;p63"/>
          <p:cNvPicPr preferRelativeResize="0"/>
          <p:nvPr/>
        </p:nvPicPr>
        <p:blipFill>
          <a:blip r:embed="rId3">
            <a:alphaModFix/>
          </a:blip>
          <a:stretch>
            <a:fillRect/>
          </a:stretch>
        </p:blipFill>
        <p:spPr>
          <a:xfrm>
            <a:off x="1006238" y="2659125"/>
            <a:ext cx="2748416" cy="18328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6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a:t>
            </a:r>
            <a:endParaRPr/>
          </a:p>
        </p:txBody>
      </p:sp>
      <p:sp>
        <p:nvSpPr>
          <p:cNvPr id="486" name="Google Shape;486;p64"/>
          <p:cNvSpPr txBox="1">
            <a:spLocks noGrp="1"/>
          </p:cNvSpPr>
          <p:nvPr>
            <p:ph type="body" idx="1"/>
          </p:nvPr>
        </p:nvSpPr>
        <p:spPr>
          <a:xfrm>
            <a:off x="729450" y="2078875"/>
            <a:ext cx="4381500" cy="21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You can have incorrect labels or just incorrect data. For example, this house is probably not going to sell for $0.1 just for one dollar.</a:t>
            </a:r>
            <a:endParaRPr sz="1700"/>
          </a:p>
          <a:p>
            <a:pPr marL="0" lvl="0" indent="0" algn="l" rtl="0">
              <a:spcBef>
                <a:spcPts val="1600"/>
              </a:spcBef>
              <a:spcAft>
                <a:spcPts val="0"/>
              </a:spcAft>
              <a:buNone/>
            </a:pPr>
            <a:r>
              <a:rPr lang="en" sz="1700"/>
              <a:t>Or, data can also have missing values such as we have here a whole bunch of unknown values.</a:t>
            </a:r>
            <a:endParaRPr sz="1700"/>
          </a:p>
          <a:p>
            <a:pPr marL="0" lvl="0" indent="0" algn="l" rtl="0">
              <a:spcBef>
                <a:spcPts val="1600"/>
              </a:spcBef>
              <a:spcAft>
                <a:spcPts val="1600"/>
              </a:spcAft>
              <a:buNone/>
            </a:pPr>
            <a:r>
              <a:rPr lang="en" sz="1700"/>
              <a:t>This is structured data.</a:t>
            </a:r>
            <a:endParaRPr sz="1700"/>
          </a:p>
        </p:txBody>
      </p:sp>
      <p:graphicFrame>
        <p:nvGraphicFramePr>
          <p:cNvPr id="487" name="Google Shape;487;p64"/>
          <p:cNvGraphicFramePr/>
          <p:nvPr/>
        </p:nvGraphicFramePr>
        <p:xfrm>
          <a:off x="5341625" y="1249825"/>
          <a:ext cx="3510525" cy="2986830"/>
        </p:xfrm>
        <a:graphic>
          <a:graphicData uri="http://schemas.openxmlformats.org/drawingml/2006/table">
            <a:tbl>
              <a:tblPr>
                <a:noFill/>
                <a:tableStyleId>{3D390BA2-7C41-462E-BD44-CC596F61F5FF}</a:tableStyleId>
              </a:tblPr>
              <a:tblGrid>
                <a:gridCol w="1402525"/>
                <a:gridCol w="1107525"/>
                <a:gridCol w="1000475"/>
              </a:tblGrid>
              <a:tr h="210125">
                <a:tc>
                  <a:txBody>
                    <a:bodyPr/>
                    <a:lstStyle/>
                    <a:p>
                      <a:pPr marL="0" lvl="0" indent="0" algn="l" rtl="0">
                        <a:spcBef>
                          <a:spcPts val="0"/>
                        </a:spcBef>
                        <a:spcAft>
                          <a:spcPts val="0"/>
                        </a:spcAft>
                        <a:buNone/>
                      </a:pPr>
                      <a:r>
                        <a:rPr lang="en" b="1"/>
                        <a:t>Size of House (Square Feet)</a:t>
                      </a:r>
                      <a:endParaRPr b="1"/>
                    </a:p>
                  </a:txBody>
                  <a:tcPr marL="91425" marR="91425" marT="91425" marB="91425"/>
                </a:tc>
                <a:tc>
                  <a:txBody>
                    <a:bodyPr/>
                    <a:lstStyle/>
                    <a:p>
                      <a:pPr marL="0" lvl="0" indent="0" algn="l" rtl="0">
                        <a:spcBef>
                          <a:spcPts val="0"/>
                        </a:spcBef>
                        <a:spcAft>
                          <a:spcPts val="0"/>
                        </a:spcAft>
                        <a:buNone/>
                      </a:pPr>
                      <a:r>
                        <a:rPr lang="en" b="1"/>
                        <a:t># of Bedrooms</a:t>
                      </a:r>
                      <a:endParaRPr b="1"/>
                    </a:p>
                  </a:txBody>
                  <a:tcPr marL="91425" marR="91425" marT="91425" marB="91425"/>
                </a:tc>
                <a:tc>
                  <a:txBody>
                    <a:bodyPr/>
                    <a:lstStyle/>
                    <a:p>
                      <a:pPr marL="0" lvl="0" indent="0" algn="l" rtl="0">
                        <a:spcBef>
                          <a:spcPts val="0"/>
                        </a:spcBef>
                        <a:spcAft>
                          <a:spcPts val="0"/>
                        </a:spcAft>
                        <a:buNone/>
                      </a:pPr>
                      <a:r>
                        <a:rPr lang="en" b="1"/>
                        <a:t>Price ($1000)</a:t>
                      </a:r>
                      <a:endParaRPr b="1"/>
                    </a:p>
                  </a:txBody>
                  <a:tcPr marL="91425" marR="91425" marT="91425" marB="91425"/>
                </a:tc>
              </a:tr>
              <a:tr h="210125">
                <a:tc>
                  <a:txBody>
                    <a:bodyPr/>
                    <a:lstStyle/>
                    <a:p>
                      <a:pPr marL="0" lvl="0" indent="0" algn="ctr" rtl="0">
                        <a:spcBef>
                          <a:spcPts val="0"/>
                        </a:spcBef>
                        <a:spcAft>
                          <a:spcPts val="0"/>
                        </a:spcAft>
                        <a:buNone/>
                      </a:pPr>
                      <a:r>
                        <a:rPr lang="en"/>
                        <a:t>523</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115</a:t>
                      </a:r>
                      <a:endParaRPr/>
                    </a:p>
                  </a:txBody>
                  <a:tcPr marL="91425" marR="91425" marT="91425" marB="91425"/>
                </a:tc>
              </a:tr>
              <a:tr h="210125">
                <a:tc>
                  <a:txBody>
                    <a:bodyPr/>
                    <a:lstStyle/>
                    <a:p>
                      <a:pPr marL="0" lvl="0" indent="0" algn="ctr" rtl="0">
                        <a:spcBef>
                          <a:spcPts val="0"/>
                        </a:spcBef>
                        <a:spcAft>
                          <a:spcPts val="0"/>
                        </a:spcAft>
                        <a:buNone/>
                      </a:pPr>
                      <a:r>
                        <a:rPr lang="en"/>
                        <a:t>645</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0.001</a:t>
                      </a:r>
                      <a:endParaRPr/>
                    </a:p>
                  </a:txBody>
                  <a:tcPr marL="91425" marR="91425" marT="91425" marB="91425"/>
                </a:tc>
              </a:tr>
              <a:tr h="210125">
                <a:tc>
                  <a:txBody>
                    <a:bodyPr/>
                    <a:lstStyle/>
                    <a:p>
                      <a:pPr marL="0" lvl="0" indent="0" algn="ctr" rtl="0">
                        <a:spcBef>
                          <a:spcPts val="0"/>
                        </a:spcBef>
                        <a:spcAft>
                          <a:spcPts val="0"/>
                        </a:spcAft>
                        <a:buNone/>
                      </a:pPr>
                      <a:r>
                        <a:rPr lang="en"/>
                        <a:t>708</a:t>
                      </a:r>
                      <a:endParaRPr/>
                    </a:p>
                  </a:txBody>
                  <a:tcPr marL="91425" marR="91425" marT="91425" marB="91425"/>
                </a:tc>
                <a:tc>
                  <a:txBody>
                    <a:bodyPr/>
                    <a:lstStyle/>
                    <a:p>
                      <a:pPr marL="0" lvl="0" indent="0" algn="ctr" rtl="0">
                        <a:spcBef>
                          <a:spcPts val="0"/>
                        </a:spcBef>
                        <a:spcAft>
                          <a:spcPts val="0"/>
                        </a:spcAft>
                        <a:buNone/>
                      </a:pPr>
                      <a:r>
                        <a:rPr lang="en"/>
                        <a:t>unknown</a:t>
                      </a:r>
                      <a:endParaRPr/>
                    </a:p>
                  </a:txBody>
                  <a:tcPr marL="91425" marR="91425" marT="91425" marB="91425"/>
                </a:tc>
                <a:tc>
                  <a:txBody>
                    <a:bodyPr/>
                    <a:lstStyle/>
                    <a:p>
                      <a:pPr marL="0" lvl="0" indent="0" algn="ctr" rtl="0">
                        <a:spcBef>
                          <a:spcPts val="0"/>
                        </a:spcBef>
                        <a:spcAft>
                          <a:spcPts val="0"/>
                        </a:spcAft>
                        <a:buNone/>
                      </a:pPr>
                      <a:r>
                        <a:rPr lang="en"/>
                        <a:t>210</a:t>
                      </a:r>
                      <a:endParaRPr/>
                    </a:p>
                  </a:txBody>
                  <a:tcPr marL="91425" marR="91425" marT="91425" marB="91425"/>
                </a:tc>
              </a:tr>
              <a:tr h="210125">
                <a:tc>
                  <a:txBody>
                    <a:bodyPr/>
                    <a:lstStyle/>
                    <a:p>
                      <a:pPr marL="0" lvl="0" indent="0" algn="ctr" rtl="0">
                        <a:spcBef>
                          <a:spcPts val="0"/>
                        </a:spcBef>
                        <a:spcAft>
                          <a:spcPts val="0"/>
                        </a:spcAft>
                        <a:buNone/>
                      </a:pPr>
                      <a:r>
                        <a:rPr lang="en"/>
                        <a:t>1034</a:t>
                      </a:r>
                      <a:endParaRPr/>
                    </a:p>
                  </a:txBody>
                  <a:tcPr marL="91425" marR="91425" marT="91425" marB="91425"/>
                </a:tc>
                <a:tc>
                  <a:txBody>
                    <a:bodyPr/>
                    <a:lstStyle/>
                    <a:p>
                      <a:pPr marL="0" lvl="0" indent="0" algn="ctr" rtl="0">
                        <a:spcBef>
                          <a:spcPts val="0"/>
                        </a:spcBef>
                        <a:spcAft>
                          <a:spcPts val="0"/>
                        </a:spcAft>
                        <a:buNone/>
                      </a:pPr>
                      <a:r>
                        <a:rPr lang="en"/>
                        <a:t>3</a:t>
                      </a:r>
                      <a:endParaRPr/>
                    </a:p>
                  </a:txBody>
                  <a:tcPr marL="91425" marR="91425" marT="91425" marB="91425"/>
                </a:tc>
                <a:tc>
                  <a:txBody>
                    <a:bodyPr/>
                    <a:lstStyle/>
                    <a:p>
                      <a:pPr marL="0" lvl="0" indent="0" algn="ctr" rtl="0">
                        <a:spcBef>
                          <a:spcPts val="0"/>
                        </a:spcBef>
                        <a:spcAft>
                          <a:spcPts val="0"/>
                        </a:spcAft>
                        <a:buNone/>
                      </a:pPr>
                      <a:r>
                        <a:rPr lang="en"/>
                        <a:t>unknown</a:t>
                      </a:r>
                      <a:endParaRPr/>
                    </a:p>
                  </a:txBody>
                  <a:tcPr marL="91425" marR="91425" marT="91425" marB="91425"/>
                </a:tc>
              </a:tr>
              <a:tr h="210125">
                <a:tc>
                  <a:txBody>
                    <a:bodyPr/>
                    <a:lstStyle/>
                    <a:p>
                      <a:pPr marL="0" lvl="0" indent="0" algn="ctr" rtl="0">
                        <a:spcBef>
                          <a:spcPts val="0"/>
                        </a:spcBef>
                        <a:spcAft>
                          <a:spcPts val="0"/>
                        </a:spcAft>
                        <a:buNone/>
                      </a:pPr>
                      <a:r>
                        <a:rPr lang="en"/>
                        <a:t>unknown</a:t>
                      </a:r>
                      <a:endParaRPr/>
                    </a:p>
                  </a:txBody>
                  <a:tcPr marL="91425" marR="91425" marT="91425" marB="91425"/>
                </a:tc>
                <a:tc>
                  <a:txBody>
                    <a:bodyPr/>
                    <a:lstStyle/>
                    <a:p>
                      <a:pPr marL="0" lvl="0" indent="0" algn="ctr" rtl="0">
                        <a:spcBef>
                          <a:spcPts val="0"/>
                        </a:spcBef>
                        <a:spcAft>
                          <a:spcPts val="0"/>
                        </a:spcAft>
                        <a:buNone/>
                      </a:pPr>
                      <a:r>
                        <a:rPr lang="en"/>
                        <a:t>4</a:t>
                      </a:r>
                      <a:endParaRPr/>
                    </a:p>
                  </a:txBody>
                  <a:tcPr marL="91425" marR="91425" marT="91425" marB="91425"/>
                </a:tc>
                <a:tc>
                  <a:txBody>
                    <a:bodyPr/>
                    <a:lstStyle/>
                    <a:p>
                      <a:pPr marL="0" lvl="0" indent="0" algn="ctr" rtl="0">
                        <a:spcBef>
                          <a:spcPts val="0"/>
                        </a:spcBef>
                        <a:spcAft>
                          <a:spcPts val="0"/>
                        </a:spcAft>
                        <a:buNone/>
                      </a:pPr>
                      <a:r>
                        <a:rPr lang="en"/>
                        <a:t>355</a:t>
                      </a:r>
                      <a:endParaRPr/>
                    </a:p>
                  </a:txBody>
                  <a:tcPr marL="91425" marR="91425" marT="91425" marB="91425"/>
                </a:tc>
              </a:tr>
              <a:tr h="210125">
                <a:tc>
                  <a:txBody>
                    <a:bodyPr/>
                    <a:lstStyle/>
                    <a:p>
                      <a:pPr marL="0" lvl="0" indent="0" algn="ctr" rtl="0">
                        <a:spcBef>
                          <a:spcPts val="0"/>
                        </a:spcBef>
                        <a:spcAft>
                          <a:spcPts val="0"/>
                        </a:spcAft>
                        <a:buNone/>
                      </a:pPr>
                      <a:r>
                        <a:rPr lang="en"/>
                        <a:t>2545</a:t>
                      </a:r>
                      <a:endParaRPr/>
                    </a:p>
                  </a:txBody>
                  <a:tcPr marL="91425" marR="91425" marT="91425" marB="91425"/>
                </a:tc>
                <a:tc>
                  <a:txBody>
                    <a:bodyPr/>
                    <a:lstStyle/>
                    <a:p>
                      <a:pPr marL="0" lvl="0" indent="0" algn="ctr" rtl="0">
                        <a:spcBef>
                          <a:spcPts val="0"/>
                        </a:spcBef>
                        <a:spcAft>
                          <a:spcPts val="0"/>
                        </a:spcAft>
                        <a:buNone/>
                      </a:pPr>
                      <a:r>
                        <a:rPr lang="en"/>
                        <a:t>unknown</a:t>
                      </a:r>
                      <a:endParaRPr/>
                    </a:p>
                  </a:txBody>
                  <a:tcPr marL="91425" marR="91425" marT="91425" marB="91425"/>
                </a:tc>
                <a:tc>
                  <a:txBody>
                    <a:bodyPr/>
                    <a:lstStyle/>
                    <a:p>
                      <a:pPr marL="0" lvl="0" indent="0" algn="ctr" rtl="0">
                        <a:spcBef>
                          <a:spcPts val="0"/>
                        </a:spcBef>
                        <a:spcAft>
                          <a:spcPts val="0"/>
                        </a:spcAft>
                        <a:buNone/>
                      </a:pPr>
                      <a:r>
                        <a:rPr lang="en"/>
                        <a:t>440</a:t>
                      </a:r>
                      <a:endParaRPr/>
                    </a:p>
                  </a:txBody>
                  <a:tcPr marL="91425" marR="91425" marT="91425" marB="91425"/>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6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Machine Learning vs Data Science</a:t>
            </a:r>
            <a:endParaRPr/>
          </a:p>
        </p:txBody>
      </p:sp>
      <p:graphicFrame>
        <p:nvGraphicFramePr>
          <p:cNvPr id="499" name="Google Shape;499;p66"/>
          <p:cNvGraphicFramePr/>
          <p:nvPr/>
        </p:nvGraphicFramePr>
        <p:xfrm>
          <a:off x="954300" y="1917900"/>
          <a:ext cx="7239000" cy="3048000"/>
        </p:xfrm>
        <a:graphic>
          <a:graphicData uri="http://schemas.openxmlformats.org/drawingml/2006/table">
            <a:tbl>
              <a:tblPr>
                <a:noFill/>
                <a:tableStyleId>{3D390BA2-7C41-462E-BD44-CC596F61F5FF}</a:tableStyleId>
              </a:tblPr>
              <a:tblGrid>
                <a:gridCol w="1885025"/>
                <a:gridCol w="1260425"/>
                <a:gridCol w="1260425"/>
                <a:gridCol w="1260425"/>
                <a:gridCol w="1572700"/>
              </a:tblGrid>
              <a:tr h="381000">
                <a:tc>
                  <a:txBody>
                    <a:bodyPr/>
                    <a:lstStyle/>
                    <a:p>
                      <a:pPr marL="0" lvl="0" indent="0" algn="l" rtl="0">
                        <a:spcBef>
                          <a:spcPts val="0"/>
                        </a:spcBef>
                        <a:spcAft>
                          <a:spcPts val="0"/>
                        </a:spcAft>
                        <a:buNone/>
                      </a:pPr>
                      <a:r>
                        <a:rPr lang="en" sz="1000" b="1"/>
                        <a:t>Size of House (Square Feet)</a:t>
                      </a:r>
                      <a:endParaRPr sz="1000" b="1"/>
                    </a:p>
                  </a:txBody>
                  <a:tcPr marL="91425" marR="91425" marT="91425" marB="91425"/>
                </a:tc>
                <a:tc>
                  <a:txBody>
                    <a:bodyPr/>
                    <a:lstStyle/>
                    <a:p>
                      <a:pPr marL="0" lvl="0" indent="0" algn="l" rtl="0">
                        <a:spcBef>
                          <a:spcPts val="0"/>
                        </a:spcBef>
                        <a:spcAft>
                          <a:spcPts val="0"/>
                        </a:spcAft>
                        <a:buNone/>
                      </a:pPr>
                      <a:r>
                        <a:rPr lang="en" sz="1000" b="1"/>
                        <a:t># of Bedrooms</a:t>
                      </a:r>
                      <a:endParaRPr sz="1000" b="1"/>
                    </a:p>
                  </a:txBody>
                  <a:tcPr marL="91425" marR="91425" marT="91425" marB="91425"/>
                </a:tc>
                <a:tc>
                  <a:txBody>
                    <a:bodyPr/>
                    <a:lstStyle/>
                    <a:p>
                      <a:pPr marL="0" lvl="0" indent="0" algn="l" rtl="0">
                        <a:spcBef>
                          <a:spcPts val="0"/>
                        </a:spcBef>
                        <a:spcAft>
                          <a:spcPts val="0"/>
                        </a:spcAft>
                        <a:buNone/>
                      </a:pPr>
                      <a:r>
                        <a:rPr lang="en" sz="1000" b="1"/>
                        <a:t># of Bathrooms</a:t>
                      </a:r>
                      <a:endParaRPr sz="1000" b="1"/>
                    </a:p>
                  </a:txBody>
                  <a:tcPr marL="91425" marR="91425" marT="91425" marB="91425"/>
                </a:tc>
                <a:tc>
                  <a:txBody>
                    <a:bodyPr/>
                    <a:lstStyle/>
                    <a:p>
                      <a:pPr marL="0" lvl="0" indent="0" algn="l" rtl="0">
                        <a:spcBef>
                          <a:spcPts val="0"/>
                        </a:spcBef>
                        <a:spcAft>
                          <a:spcPts val="0"/>
                        </a:spcAft>
                        <a:buNone/>
                      </a:pPr>
                      <a:r>
                        <a:rPr lang="en" sz="1000" b="1"/>
                        <a:t>Newly Renovated</a:t>
                      </a:r>
                      <a:endParaRPr sz="1000" b="1"/>
                    </a:p>
                  </a:txBody>
                  <a:tcPr marL="91425" marR="91425" marT="91425" marB="91425"/>
                </a:tc>
                <a:tc>
                  <a:txBody>
                    <a:bodyPr/>
                    <a:lstStyle/>
                    <a:p>
                      <a:pPr marL="0" lvl="0" indent="0" algn="l" rtl="0">
                        <a:spcBef>
                          <a:spcPts val="0"/>
                        </a:spcBef>
                        <a:spcAft>
                          <a:spcPts val="0"/>
                        </a:spcAft>
                        <a:buNone/>
                      </a:pPr>
                      <a:r>
                        <a:rPr lang="en" sz="1000" b="1"/>
                        <a:t>Price ($1000)</a:t>
                      </a:r>
                      <a:endParaRPr sz="1000" b="1"/>
                    </a:p>
                  </a:txBody>
                  <a:tcPr marL="91425" marR="91425" marT="91425" marB="91425"/>
                </a:tc>
              </a:tr>
              <a:tr h="381000">
                <a:tc>
                  <a:txBody>
                    <a:bodyPr/>
                    <a:lstStyle/>
                    <a:p>
                      <a:pPr marL="0" lvl="0" indent="0" algn="ctr" rtl="0">
                        <a:spcBef>
                          <a:spcPts val="0"/>
                        </a:spcBef>
                        <a:spcAft>
                          <a:spcPts val="0"/>
                        </a:spcAft>
                        <a:buNone/>
                      </a:pPr>
                      <a:r>
                        <a:rPr lang="en" sz="1000"/>
                        <a:t>523</a:t>
                      </a:r>
                      <a:endParaRPr sz="1000"/>
                    </a:p>
                  </a:txBody>
                  <a:tcPr marL="91425" marR="91425" marT="91425" marB="91425"/>
                </a:tc>
                <a:tc>
                  <a:txBody>
                    <a:bodyPr/>
                    <a:lstStyle/>
                    <a:p>
                      <a:pPr marL="0" lvl="0" indent="0" algn="ctr" rtl="0">
                        <a:spcBef>
                          <a:spcPts val="0"/>
                        </a:spcBef>
                        <a:spcAft>
                          <a:spcPts val="0"/>
                        </a:spcAft>
                        <a:buNone/>
                      </a:pPr>
                      <a:r>
                        <a:rPr lang="en" sz="1000"/>
                        <a:t>1</a:t>
                      </a:r>
                      <a:endParaRPr sz="1000"/>
                    </a:p>
                  </a:txBody>
                  <a:tcPr marL="91425" marR="91425" marT="91425" marB="91425"/>
                </a:tc>
                <a:tc>
                  <a:txBody>
                    <a:bodyPr/>
                    <a:lstStyle/>
                    <a:p>
                      <a:pPr marL="0" lvl="0" indent="0" algn="ctr" rtl="0">
                        <a:spcBef>
                          <a:spcPts val="0"/>
                        </a:spcBef>
                        <a:spcAft>
                          <a:spcPts val="0"/>
                        </a:spcAft>
                        <a:buNone/>
                      </a:pPr>
                      <a:r>
                        <a:rPr lang="en" sz="1000"/>
                        <a:t>2</a:t>
                      </a:r>
                      <a:endParaRPr sz="1000"/>
                    </a:p>
                  </a:txBody>
                  <a:tcPr marL="91425" marR="91425" marT="91425" marB="91425"/>
                </a:tc>
                <a:tc>
                  <a:txBody>
                    <a:bodyPr/>
                    <a:lstStyle/>
                    <a:p>
                      <a:pPr marL="0" lvl="0" indent="0" algn="ctr" rtl="0">
                        <a:spcBef>
                          <a:spcPts val="0"/>
                        </a:spcBef>
                        <a:spcAft>
                          <a:spcPts val="0"/>
                        </a:spcAft>
                        <a:buNone/>
                      </a:pPr>
                      <a:r>
                        <a:rPr lang="en" sz="1000"/>
                        <a:t>N</a:t>
                      </a:r>
                      <a:endParaRPr sz="1000"/>
                    </a:p>
                  </a:txBody>
                  <a:tcPr marL="91425" marR="91425" marT="91425" marB="91425"/>
                </a:tc>
                <a:tc>
                  <a:txBody>
                    <a:bodyPr/>
                    <a:lstStyle/>
                    <a:p>
                      <a:pPr marL="0" lvl="0" indent="0" algn="ctr" rtl="0">
                        <a:spcBef>
                          <a:spcPts val="0"/>
                        </a:spcBef>
                        <a:spcAft>
                          <a:spcPts val="0"/>
                        </a:spcAft>
                        <a:buNone/>
                      </a:pPr>
                      <a:r>
                        <a:rPr lang="en" sz="1000"/>
                        <a:t>115</a:t>
                      </a:r>
                      <a:endParaRPr sz="1000"/>
                    </a:p>
                  </a:txBody>
                  <a:tcPr marL="91425" marR="91425" marT="91425" marB="91425"/>
                </a:tc>
              </a:tr>
              <a:tr h="381000">
                <a:tc>
                  <a:txBody>
                    <a:bodyPr/>
                    <a:lstStyle/>
                    <a:p>
                      <a:pPr marL="0" lvl="0" indent="0" algn="ctr" rtl="0">
                        <a:spcBef>
                          <a:spcPts val="0"/>
                        </a:spcBef>
                        <a:spcAft>
                          <a:spcPts val="0"/>
                        </a:spcAft>
                        <a:buNone/>
                      </a:pPr>
                      <a:r>
                        <a:rPr lang="en" sz="1000"/>
                        <a:t>645</a:t>
                      </a:r>
                      <a:endParaRPr sz="1000"/>
                    </a:p>
                  </a:txBody>
                  <a:tcPr marL="91425" marR="91425" marT="91425" marB="91425"/>
                </a:tc>
                <a:tc>
                  <a:txBody>
                    <a:bodyPr/>
                    <a:lstStyle/>
                    <a:p>
                      <a:pPr marL="0" lvl="0" indent="0" algn="ctr" rtl="0">
                        <a:spcBef>
                          <a:spcPts val="0"/>
                        </a:spcBef>
                        <a:spcAft>
                          <a:spcPts val="0"/>
                        </a:spcAft>
                        <a:buNone/>
                      </a:pPr>
                      <a:r>
                        <a:rPr lang="en" sz="1000"/>
                        <a:t>1</a:t>
                      </a:r>
                      <a:endParaRPr sz="1000"/>
                    </a:p>
                  </a:txBody>
                  <a:tcPr marL="91425" marR="91425" marT="91425" marB="91425"/>
                </a:tc>
                <a:tc>
                  <a:txBody>
                    <a:bodyPr/>
                    <a:lstStyle/>
                    <a:p>
                      <a:pPr marL="0" lvl="0" indent="0" algn="ctr" rtl="0">
                        <a:spcBef>
                          <a:spcPts val="0"/>
                        </a:spcBef>
                        <a:spcAft>
                          <a:spcPts val="0"/>
                        </a:spcAft>
                        <a:buNone/>
                      </a:pPr>
                      <a:r>
                        <a:rPr lang="en" sz="1000"/>
                        <a:t>3</a:t>
                      </a:r>
                      <a:endParaRPr sz="1000"/>
                    </a:p>
                  </a:txBody>
                  <a:tcPr marL="91425" marR="91425" marT="91425" marB="91425"/>
                </a:tc>
                <a:tc>
                  <a:txBody>
                    <a:bodyPr/>
                    <a:lstStyle/>
                    <a:p>
                      <a:pPr marL="0" lvl="0" indent="0" algn="ctr" rtl="0">
                        <a:spcBef>
                          <a:spcPts val="0"/>
                        </a:spcBef>
                        <a:spcAft>
                          <a:spcPts val="0"/>
                        </a:spcAft>
                        <a:buNone/>
                      </a:pPr>
                      <a:r>
                        <a:rPr lang="en" sz="1000"/>
                        <a:t>N</a:t>
                      </a:r>
                      <a:endParaRPr sz="1000"/>
                    </a:p>
                  </a:txBody>
                  <a:tcPr marL="91425" marR="91425" marT="91425" marB="91425"/>
                </a:tc>
                <a:tc>
                  <a:txBody>
                    <a:bodyPr/>
                    <a:lstStyle/>
                    <a:p>
                      <a:pPr marL="0" lvl="0" indent="0" algn="ctr" rtl="0">
                        <a:spcBef>
                          <a:spcPts val="0"/>
                        </a:spcBef>
                        <a:spcAft>
                          <a:spcPts val="0"/>
                        </a:spcAft>
                        <a:buNone/>
                      </a:pPr>
                      <a:r>
                        <a:rPr lang="en" sz="1000"/>
                        <a:t>150</a:t>
                      </a:r>
                      <a:endParaRPr sz="1000"/>
                    </a:p>
                  </a:txBody>
                  <a:tcPr marL="91425" marR="91425" marT="91425" marB="91425"/>
                </a:tc>
              </a:tr>
              <a:tr h="381000">
                <a:tc>
                  <a:txBody>
                    <a:bodyPr/>
                    <a:lstStyle/>
                    <a:p>
                      <a:pPr marL="0" lvl="0" indent="0" algn="ctr" rtl="0">
                        <a:spcBef>
                          <a:spcPts val="0"/>
                        </a:spcBef>
                        <a:spcAft>
                          <a:spcPts val="0"/>
                        </a:spcAft>
                        <a:buNone/>
                      </a:pPr>
                      <a:r>
                        <a:rPr lang="en" sz="1000"/>
                        <a:t>708</a:t>
                      </a:r>
                      <a:endParaRPr sz="1000"/>
                    </a:p>
                  </a:txBody>
                  <a:tcPr marL="91425" marR="91425" marT="91425" marB="91425"/>
                </a:tc>
                <a:tc>
                  <a:txBody>
                    <a:bodyPr/>
                    <a:lstStyle/>
                    <a:p>
                      <a:pPr marL="0" lvl="0" indent="0" algn="ctr" rtl="0">
                        <a:spcBef>
                          <a:spcPts val="0"/>
                        </a:spcBef>
                        <a:spcAft>
                          <a:spcPts val="0"/>
                        </a:spcAft>
                        <a:buNone/>
                      </a:pPr>
                      <a:r>
                        <a:rPr lang="en" sz="1000"/>
                        <a:t>2</a:t>
                      </a:r>
                      <a:endParaRPr sz="1000"/>
                    </a:p>
                  </a:txBody>
                  <a:tcPr marL="91425" marR="91425" marT="91425" marB="91425"/>
                </a:tc>
                <a:tc>
                  <a:txBody>
                    <a:bodyPr/>
                    <a:lstStyle/>
                    <a:p>
                      <a:pPr marL="0" lvl="0" indent="0" algn="ctr" rtl="0">
                        <a:spcBef>
                          <a:spcPts val="0"/>
                        </a:spcBef>
                        <a:spcAft>
                          <a:spcPts val="0"/>
                        </a:spcAft>
                        <a:buNone/>
                      </a:pPr>
                      <a:r>
                        <a:rPr lang="en" sz="1000"/>
                        <a:t>1</a:t>
                      </a:r>
                      <a:endParaRPr sz="1000"/>
                    </a:p>
                  </a:txBody>
                  <a:tcPr marL="91425" marR="91425" marT="91425" marB="91425"/>
                </a:tc>
                <a:tc>
                  <a:txBody>
                    <a:bodyPr/>
                    <a:lstStyle/>
                    <a:p>
                      <a:pPr marL="0" lvl="0" indent="0" algn="ctr" rtl="0">
                        <a:spcBef>
                          <a:spcPts val="0"/>
                        </a:spcBef>
                        <a:spcAft>
                          <a:spcPts val="0"/>
                        </a:spcAft>
                        <a:buNone/>
                      </a:pPr>
                      <a:r>
                        <a:rPr lang="en" sz="1000"/>
                        <a:t>N</a:t>
                      </a:r>
                      <a:endParaRPr sz="1000"/>
                    </a:p>
                  </a:txBody>
                  <a:tcPr marL="91425" marR="91425" marT="91425" marB="91425"/>
                </a:tc>
                <a:tc>
                  <a:txBody>
                    <a:bodyPr/>
                    <a:lstStyle/>
                    <a:p>
                      <a:pPr marL="0" lvl="0" indent="0" algn="ctr" rtl="0">
                        <a:spcBef>
                          <a:spcPts val="0"/>
                        </a:spcBef>
                        <a:spcAft>
                          <a:spcPts val="0"/>
                        </a:spcAft>
                        <a:buNone/>
                      </a:pPr>
                      <a:r>
                        <a:rPr lang="en" sz="1000"/>
                        <a:t>210</a:t>
                      </a:r>
                      <a:endParaRPr sz="1000"/>
                    </a:p>
                  </a:txBody>
                  <a:tcPr marL="91425" marR="91425" marT="91425" marB="91425"/>
                </a:tc>
              </a:tr>
              <a:tr h="381000">
                <a:tc>
                  <a:txBody>
                    <a:bodyPr/>
                    <a:lstStyle/>
                    <a:p>
                      <a:pPr marL="0" lvl="0" indent="0" algn="ctr" rtl="0">
                        <a:spcBef>
                          <a:spcPts val="0"/>
                        </a:spcBef>
                        <a:spcAft>
                          <a:spcPts val="0"/>
                        </a:spcAft>
                        <a:buNone/>
                      </a:pPr>
                      <a:r>
                        <a:rPr lang="en" sz="1000"/>
                        <a:t>1034</a:t>
                      </a:r>
                      <a:endParaRPr sz="1000"/>
                    </a:p>
                  </a:txBody>
                  <a:tcPr marL="91425" marR="91425" marT="91425" marB="91425"/>
                </a:tc>
                <a:tc>
                  <a:txBody>
                    <a:bodyPr/>
                    <a:lstStyle/>
                    <a:p>
                      <a:pPr marL="0" lvl="0" indent="0" algn="ctr" rtl="0">
                        <a:spcBef>
                          <a:spcPts val="0"/>
                        </a:spcBef>
                        <a:spcAft>
                          <a:spcPts val="0"/>
                        </a:spcAft>
                        <a:buNone/>
                      </a:pPr>
                      <a:r>
                        <a:rPr lang="en" sz="1000"/>
                        <a:t>3</a:t>
                      </a:r>
                      <a:endParaRPr sz="1000"/>
                    </a:p>
                  </a:txBody>
                  <a:tcPr marL="91425" marR="91425" marT="91425" marB="91425"/>
                </a:tc>
                <a:tc>
                  <a:txBody>
                    <a:bodyPr/>
                    <a:lstStyle/>
                    <a:p>
                      <a:pPr marL="0" lvl="0" indent="0" algn="ctr" rtl="0">
                        <a:spcBef>
                          <a:spcPts val="0"/>
                        </a:spcBef>
                        <a:spcAft>
                          <a:spcPts val="0"/>
                        </a:spcAft>
                        <a:buNone/>
                      </a:pPr>
                      <a:r>
                        <a:rPr lang="en" sz="1000"/>
                        <a:t>3</a:t>
                      </a:r>
                      <a:endParaRPr sz="1000"/>
                    </a:p>
                  </a:txBody>
                  <a:tcPr marL="91425" marR="91425" marT="91425" marB="91425"/>
                </a:tc>
                <a:tc>
                  <a:txBody>
                    <a:bodyPr/>
                    <a:lstStyle/>
                    <a:p>
                      <a:pPr marL="0" lvl="0" indent="0" algn="ctr" rtl="0">
                        <a:spcBef>
                          <a:spcPts val="0"/>
                        </a:spcBef>
                        <a:spcAft>
                          <a:spcPts val="0"/>
                        </a:spcAft>
                        <a:buNone/>
                      </a:pPr>
                      <a:r>
                        <a:rPr lang="en" sz="1000"/>
                        <a:t>Y</a:t>
                      </a:r>
                      <a:endParaRPr sz="1000"/>
                    </a:p>
                  </a:txBody>
                  <a:tcPr marL="91425" marR="91425" marT="91425" marB="91425"/>
                </a:tc>
                <a:tc>
                  <a:txBody>
                    <a:bodyPr/>
                    <a:lstStyle/>
                    <a:p>
                      <a:pPr marL="0" lvl="0" indent="0" algn="ctr" rtl="0">
                        <a:spcBef>
                          <a:spcPts val="0"/>
                        </a:spcBef>
                        <a:spcAft>
                          <a:spcPts val="0"/>
                        </a:spcAft>
                        <a:buNone/>
                      </a:pPr>
                      <a:r>
                        <a:rPr lang="en" sz="1000"/>
                        <a:t>280</a:t>
                      </a:r>
                      <a:endParaRPr sz="1000"/>
                    </a:p>
                  </a:txBody>
                  <a:tcPr marL="91425" marR="91425" marT="91425" marB="91425"/>
                </a:tc>
              </a:tr>
              <a:tr h="381000">
                <a:tc>
                  <a:txBody>
                    <a:bodyPr/>
                    <a:lstStyle/>
                    <a:p>
                      <a:pPr marL="0" lvl="0" indent="0" algn="ctr" rtl="0">
                        <a:spcBef>
                          <a:spcPts val="0"/>
                        </a:spcBef>
                        <a:spcAft>
                          <a:spcPts val="0"/>
                        </a:spcAft>
                        <a:buNone/>
                      </a:pPr>
                      <a:r>
                        <a:rPr lang="en" sz="1000"/>
                        <a:t>2290</a:t>
                      </a:r>
                      <a:endParaRPr sz="1000"/>
                    </a:p>
                  </a:txBody>
                  <a:tcPr marL="91425" marR="91425" marT="91425" marB="91425"/>
                </a:tc>
                <a:tc>
                  <a:txBody>
                    <a:bodyPr/>
                    <a:lstStyle/>
                    <a:p>
                      <a:pPr marL="0" lvl="0" indent="0" algn="ctr" rtl="0">
                        <a:spcBef>
                          <a:spcPts val="0"/>
                        </a:spcBef>
                        <a:spcAft>
                          <a:spcPts val="0"/>
                        </a:spcAft>
                        <a:buNone/>
                      </a:pPr>
                      <a:r>
                        <a:rPr lang="en" sz="1000"/>
                        <a:t>4</a:t>
                      </a:r>
                      <a:endParaRPr sz="1000"/>
                    </a:p>
                  </a:txBody>
                  <a:tcPr marL="91425" marR="91425" marT="91425" marB="91425"/>
                </a:tc>
                <a:tc>
                  <a:txBody>
                    <a:bodyPr/>
                    <a:lstStyle/>
                    <a:p>
                      <a:pPr marL="0" lvl="0" indent="0" algn="ctr" rtl="0">
                        <a:spcBef>
                          <a:spcPts val="0"/>
                        </a:spcBef>
                        <a:spcAft>
                          <a:spcPts val="0"/>
                        </a:spcAft>
                        <a:buNone/>
                      </a:pPr>
                      <a:r>
                        <a:rPr lang="en" sz="1000"/>
                        <a:t>4</a:t>
                      </a:r>
                      <a:endParaRPr sz="1000"/>
                    </a:p>
                  </a:txBody>
                  <a:tcPr marL="91425" marR="91425" marT="91425" marB="91425"/>
                </a:tc>
                <a:tc>
                  <a:txBody>
                    <a:bodyPr/>
                    <a:lstStyle/>
                    <a:p>
                      <a:pPr marL="0" lvl="0" indent="0" algn="ctr" rtl="0">
                        <a:spcBef>
                          <a:spcPts val="0"/>
                        </a:spcBef>
                        <a:spcAft>
                          <a:spcPts val="0"/>
                        </a:spcAft>
                        <a:buNone/>
                      </a:pPr>
                      <a:r>
                        <a:rPr lang="en" sz="1000"/>
                        <a:t>N</a:t>
                      </a:r>
                      <a:endParaRPr sz="1000"/>
                    </a:p>
                  </a:txBody>
                  <a:tcPr marL="91425" marR="91425" marT="91425" marB="91425"/>
                </a:tc>
                <a:tc>
                  <a:txBody>
                    <a:bodyPr/>
                    <a:lstStyle/>
                    <a:p>
                      <a:pPr marL="0" lvl="0" indent="0" algn="ctr" rtl="0">
                        <a:spcBef>
                          <a:spcPts val="0"/>
                        </a:spcBef>
                        <a:spcAft>
                          <a:spcPts val="0"/>
                        </a:spcAft>
                        <a:buNone/>
                      </a:pPr>
                      <a:r>
                        <a:rPr lang="en" sz="1000"/>
                        <a:t>355</a:t>
                      </a:r>
                      <a:endParaRPr sz="1000"/>
                    </a:p>
                  </a:txBody>
                  <a:tcPr marL="91425" marR="91425" marT="91425" marB="91425"/>
                </a:tc>
              </a:tr>
              <a:tr h="381000">
                <a:tc>
                  <a:txBody>
                    <a:bodyPr/>
                    <a:lstStyle/>
                    <a:p>
                      <a:pPr marL="0" lvl="0" indent="0" algn="ctr" rtl="0">
                        <a:spcBef>
                          <a:spcPts val="0"/>
                        </a:spcBef>
                        <a:spcAft>
                          <a:spcPts val="0"/>
                        </a:spcAft>
                        <a:buNone/>
                      </a:pPr>
                      <a:r>
                        <a:rPr lang="en" sz="1000"/>
                        <a:t>2545</a:t>
                      </a:r>
                      <a:endParaRPr sz="1000"/>
                    </a:p>
                  </a:txBody>
                  <a:tcPr marL="91425" marR="91425" marT="91425" marB="91425"/>
                </a:tc>
                <a:tc>
                  <a:txBody>
                    <a:bodyPr/>
                    <a:lstStyle/>
                    <a:p>
                      <a:pPr marL="0" lvl="0" indent="0" algn="ctr" rtl="0">
                        <a:spcBef>
                          <a:spcPts val="0"/>
                        </a:spcBef>
                        <a:spcAft>
                          <a:spcPts val="0"/>
                        </a:spcAft>
                        <a:buNone/>
                      </a:pPr>
                      <a:r>
                        <a:rPr lang="en" sz="1000"/>
                        <a:t>4</a:t>
                      </a:r>
                      <a:endParaRPr sz="1000"/>
                    </a:p>
                  </a:txBody>
                  <a:tcPr marL="91425" marR="91425" marT="91425" marB="91425"/>
                </a:tc>
                <a:tc>
                  <a:txBody>
                    <a:bodyPr/>
                    <a:lstStyle/>
                    <a:p>
                      <a:pPr marL="0" lvl="0" indent="0" algn="ctr" rtl="0">
                        <a:spcBef>
                          <a:spcPts val="0"/>
                        </a:spcBef>
                        <a:spcAft>
                          <a:spcPts val="0"/>
                        </a:spcAft>
                        <a:buNone/>
                      </a:pPr>
                      <a:r>
                        <a:rPr lang="en" sz="1000"/>
                        <a:t>5</a:t>
                      </a:r>
                      <a:endParaRPr sz="1000"/>
                    </a:p>
                  </a:txBody>
                  <a:tcPr marL="91425" marR="91425" marT="91425" marB="91425"/>
                </a:tc>
                <a:tc>
                  <a:txBody>
                    <a:bodyPr/>
                    <a:lstStyle/>
                    <a:p>
                      <a:pPr marL="0" lvl="0" indent="0" algn="ctr" rtl="0">
                        <a:spcBef>
                          <a:spcPts val="0"/>
                        </a:spcBef>
                        <a:spcAft>
                          <a:spcPts val="0"/>
                        </a:spcAft>
                        <a:buNone/>
                      </a:pPr>
                      <a:r>
                        <a:rPr lang="en" sz="1000"/>
                        <a:t>Y</a:t>
                      </a:r>
                      <a:endParaRPr sz="1000"/>
                    </a:p>
                  </a:txBody>
                  <a:tcPr marL="91425" marR="91425" marT="91425" marB="91425"/>
                </a:tc>
                <a:tc>
                  <a:txBody>
                    <a:bodyPr/>
                    <a:lstStyle/>
                    <a:p>
                      <a:pPr marL="0" lvl="0" indent="0" algn="ctr" rtl="0">
                        <a:spcBef>
                          <a:spcPts val="0"/>
                        </a:spcBef>
                        <a:spcAft>
                          <a:spcPts val="0"/>
                        </a:spcAft>
                        <a:buNone/>
                      </a:pPr>
                      <a:r>
                        <a:rPr lang="en" sz="1000"/>
                        <a:t>440</a:t>
                      </a:r>
                      <a:endParaRPr sz="1000"/>
                    </a:p>
                  </a:txBody>
                  <a:tcPr marL="91425" marR="91425" marT="91425" marB="91425"/>
                </a:tc>
              </a:tr>
              <a:tr h="381000">
                <a:tc gridSpan="4">
                  <a:txBody>
                    <a:bodyPr/>
                    <a:lstStyle/>
                    <a:p>
                      <a:pPr marL="0" lvl="0" indent="0" algn="ctr" rtl="0">
                        <a:spcBef>
                          <a:spcPts val="0"/>
                        </a:spcBef>
                        <a:spcAft>
                          <a:spcPts val="0"/>
                        </a:spcAft>
                        <a:buNone/>
                      </a:pPr>
                      <a:r>
                        <a:rPr lang="en" sz="1000" b="1"/>
                        <a:t>A</a:t>
                      </a:r>
                      <a:endParaRPr sz="1000" b="1"/>
                    </a:p>
                  </a:txBody>
                  <a:tcPr marL="91425" marR="91425" marT="91425" marB="91425"/>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r>
                        <a:rPr lang="en" sz="1000" b="1"/>
                        <a:t>B</a:t>
                      </a:r>
                      <a:endParaRPr sz="1000" b="1"/>
                    </a:p>
                  </a:txBody>
                  <a:tcPr marL="91425" marR="91425" marT="91425" marB="91425"/>
                </a:tc>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6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Running AI System</a:t>
            </a:r>
            <a:endParaRPr/>
          </a:p>
        </p:txBody>
      </p:sp>
      <p:sp>
        <p:nvSpPr>
          <p:cNvPr id="505" name="Google Shape;505;p6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A software that which automatically returns output B for  input A.</a:t>
            </a:r>
            <a:endParaRPr sz="1700"/>
          </a:p>
          <a:p>
            <a:pPr marL="0" lvl="0" indent="0" algn="l" rtl="0">
              <a:spcBef>
                <a:spcPts val="1600"/>
              </a:spcBef>
              <a:spcAft>
                <a:spcPts val="1600"/>
              </a:spcAft>
              <a:buNone/>
            </a:pPr>
            <a:r>
              <a:rPr lang="en" sz="1700"/>
              <a:t>If you have an AI system running, serving dozens or hundreds of thousands or millions of users, that's usually a machine-learning system.</a:t>
            </a:r>
            <a:endParaRPr sz="170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6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If you want to have a team analyze your dataset in order to gain insights. </a:t>
            </a:r>
            <a:r>
              <a:rPr lang="en" sz="1700" b="1"/>
              <a:t>The output of a data science project is a set of insights that can help you make business decisions</a:t>
            </a:r>
            <a:endParaRPr sz="1700"/>
          </a:p>
          <a:p>
            <a:pPr marL="0" lvl="0" indent="0" algn="l" rtl="0">
              <a:spcBef>
                <a:spcPts val="1600"/>
              </a:spcBef>
              <a:spcAft>
                <a:spcPts val="0"/>
              </a:spcAft>
              <a:buNone/>
            </a:pPr>
            <a:r>
              <a:rPr lang="en" sz="1700"/>
              <a:t>So, a team might come up with conclusions like:</a:t>
            </a:r>
            <a:endParaRPr sz="1700"/>
          </a:p>
          <a:p>
            <a:pPr marL="457200" lvl="0" indent="-330200" algn="l" rtl="0">
              <a:spcBef>
                <a:spcPts val="1600"/>
              </a:spcBef>
              <a:spcAft>
                <a:spcPts val="0"/>
              </a:spcAft>
              <a:buSzPts val="1600"/>
              <a:buChar char="●"/>
            </a:pPr>
            <a:r>
              <a:rPr lang="en" sz="1600"/>
              <a:t>"Hey, did you know if you have two houses of a similar size, they've a similar square footage, if the house has three bedrooms, then they cost a lot more than the house of two bedrooms, even if the square for this is the same." </a:t>
            </a:r>
            <a:endParaRPr sz="1600"/>
          </a:p>
        </p:txBody>
      </p:sp>
      <p:sp>
        <p:nvSpPr>
          <p:cNvPr id="511" name="Google Shape;511;p6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Science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There are 2 types of AI</a:t>
            </a:r>
            <a:endParaRPr/>
          </a:p>
        </p:txBody>
      </p:sp>
      <p:sp>
        <p:nvSpPr>
          <p:cNvPr id="162" name="Google Shape;162;p21"/>
          <p:cNvSpPr txBox="1"/>
          <p:nvPr/>
        </p:nvSpPr>
        <p:spPr>
          <a:xfrm>
            <a:off x="1370988" y="2359075"/>
            <a:ext cx="3006600" cy="12447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900">
                <a:latin typeface="Lato"/>
                <a:ea typeface="Lato"/>
                <a:cs typeface="Lato"/>
                <a:sym typeface="Lato"/>
              </a:rPr>
              <a:t>ANI</a:t>
            </a:r>
            <a:endParaRPr sz="3900">
              <a:latin typeface="Lato"/>
              <a:ea typeface="Lato"/>
              <a:cs typeface="Lato"/>
              <a:sym typeface="Lato"/>
            </a:endParaRPr>
          </a:p>
          <a:p>
            <a:pPr marL="0" lvl="0" indent="0" algn="ctr" rtl="0">
              <a:spcBef>
                <a:spcPts val="0"/>
              </a:spcBef>
              <a:spcAft>
                <a:spcPts val="0"/>
              </a:spcAft>
              <a:buNone/>
            </a:pPr>
            <a:r>
              <a:rPr lang="en" sz="1700">
                <a:latin typeface="Lato"/>
                <a:ea typeface="Lato"/>
                <a:cs typeface="Lato"/>
                <a:sym typeface="Lato"/>
              </a:rPr>
              <a:t>Artificial Narrow Intelligence</a:t>
            </a:r>
            <a:endParaRPr sz="1100">
              <a:latin typeface="Lato"/>
              <a:ea typeface="Lato"/>
              <a:cs typeface="Lato"/>
              <a:sym typeface="Lato"/>
            </a:endParaRPr>
          </a:p>
        </p:txBody>
      </p:sp>
      <p:sp>
        <p:nvSpPr>
          <p:cNvPr id="163" name="Google Shape;163;p21"/>
          <p:cNvSpPr txBox="1"/>
          <p:nvPr/>
        </p:nvSpPr>
        <p:spPr>
          <a:xfrm>
            <a:off x="4766413" y="3034550"/>
            <a:ext cx="3006600" cy="12447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900">
                <a:latin typeface="Lato"/>
                <a:ea typeface="Lato"/>
                <a:cs typeface="Lato"/>
                <a:sym typeface="Lato"/>
              </a:rPr>
              <a:t>AGI</a:t>
            </a:r>
            <a:endParaRPr sz="3900">
              <a:latin typeface="Lato"/>
              <a:ea typeface="Lato"/>
              <a:cs typeface="Lato"/>
              <a:sym typeface="Lato"/>
            </a:endParaRPr>
          </a:p>
          <a:p>
            <a:pPr marL="0" lvl="0" indent="0" algn="ctr" rtl="0">
              <a:spcBef>
                <a:spcPts val="0"/>
              </a:spcBef>
              <a:spcAft>
                <a:spcPts val="0"/>
              </a:spcAft>
              <a:buNone/>
            </a:pPr>
            <a:r>
              <a:rPr lang="en" sz="1700">
                <a:latin typeface="Lato"/>
                <a:ea typeface="Lato"/>
                <a:cs typeface="Lato"/>
                <a:sym typeface="Lato"/>
              </a:rPr>
              <a:t>Artificial General Intelligence</a:t>
            </a:r>
            <a:endParaRPr sz="1100">
              <a:latin typeface="Lato"/>
              <a:ea typeface="Lato"/>
              <a:cs typeface="Lato"/>
              <a:sym typeface="Lato"/>
            </a:endParaRPr>
          </a:p>
        </p:txBody>
      </p:sp>
      <p:sp>
        <p:nvSpPr>
          <p:cNvPr id="164" name="Google Shape;164;p21"/>
          <p:cNvSpPr txBox="1"/>
          <p:nvPr/>
        </p:nvSpPr>
        <p:spPr>
          <a:xfrm>
            <a:off x="1385600" y="3747400"/>
            <a:ext cx="3006600" cy="705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900" b="1">
                <a:solidFill>
                  <a:schemeClr val="dk1"/>
                </a:solidFill>
                <a:latin typeface="Lato"/>
                <a:ea typeface="Lato"/>
                <a:cs typeface="Lato"/>
                <a:sym typeface="Lato"/>
              </a:rPr>
              <a:t>LOTS OF PROGRESS</a:t>
            </a:r>
            <a:endParaRPr sz="1900" b="1">
              <a:solidFill>
                <a:schemeClr val="dk1"/>
              </a:solidFill>
              <a:latin typeface="Lato"/>
              <a:ea typeface="Lato"/>
              <a:cs typeface="Lato"/>
              <a:sym typeface="Lato"/>
            </a:endParaRPr>
          </a:p>
        </p:txBody>
      </p:sp>
      <p:sp>
        <p:nvSpPr>
          <p:cNvPr id="165" name="Google Shape;165;p21"/>
          <p:cNvSpPr txBox="1"/>
          <p:nvPr/>
        </p:nvSpPr>
        <p:spPr>
          <a:xfrm>
            <a:off x="4766425" y="2219100"/>
            <a:ext cx="3006600" cy="705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900" b="1">
                <a:solidFill>
                  <a:schemeClr val="accent3"/>
                </a:solidFill>
                <a:latin typeface="Lato"/>
                <a:ea typeface="Lato"/>
                <a:cs typeface="Lato"/>
                <a:sym typeface="Lato"/>
              </a:rPr>
              <a:t>ALMOST NO PROGRESS</a:t>
            </a:r>
            <a:endParaRPr sz="1900" b="1">
              <a:solidFill>
                <a:schemeClr val="accent3"/>
              </a:solidFill>
              <a:latin typeface="Lato"/>
              <a:ea typeface="Lato"/>
              <a:cs typeface="Lato"/>
              <a:sym typeface="Lato"/>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6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Science</a:t>
            </a:r>
            <a:endParaRPr/>
          </a:p>
        </p:txBody>
      </p:sp>
      <p:sp>
        <p:nvSpPr>
          <p:cNvPr id="517" name="Google Shape;517;p6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t>"Did you know that newly renovated homes have a 15% premium, and this can help you make decisions such as, given a similar square footage, do you want to build a two bedroom or three bedroom size in order to maximize value? " </a:t>
            </a:r>
            <a:endParaRPr sz="1600"/>
          </a:p>
          <a:p>
            <a:pPr marL="457200" lvl="0" indent="-336550" algn="l" rtl="0">
              <a:spcBef>
                <a:spcPts val="0"/>
              </a:spcBef>
              <a:spcAft>
                <a:spcPts val="0"/>
              </a:spcAft>
              <a:buSzPts val="1700"/>
              <a:buChar char="●"/>
            </a:pPr>
            <a:r>
              <a:rPr lang="en" sz="1700"/>
              <a:t>"Is it worth an investment to renovate a home in the hope that the renovation increases the price you can sell a house for?" </a:t>
            </a:r>
            <a:endParaRPr sz="1700"/>
          </a:p>
          <a:p>
            <a:pPr marL="0" lvl="0" indent="0" algn="l" rtl="0">
              <a:spcBef>
                <a:spcPts val="1600"/>
              </a:spcBef>
              <a:spcAft>
                <a:spcPts val="1600"/>
              </a:spcAft>
              <a:buNone/>
            </a:pPr>
            <a:r>
              <a:rPr lang="en" sz="1700" b="1"/>
              <a:t>The output of a data science project is a set of insights that can help you make business decisions</a:t>
            </a:r>
            <a:r>
              <a:rPr lang="en" sz="1700"/>
              <a:t>, such as what type of house to build or whether to invest in renovation.</a:t>
            </a:r>
            <a:endParaRPr sz="17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70"/>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Machine Learning vs Data Science</a:t>
            </a:r>
            <a:endParaRPr/>
          </a:p>
        </p:txBody>
      </p:sp>
      <p:sp>
        <p:nvSpPr>
          <p:cNvPr id="523" name="Google Shape;523;p70"/>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524" name="Google Shape;524;p70"/>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Machine Learning</a:t>
            </a:r>
            <a:endParaRPr sz="1600" b="1"/>
          </a:p>
          <a:p>
            <a:pPr marL="0" lvl="0" indent="0" algn="ctr" rtl="0">
              <a:spcBef>
                <a:spcPts val="1600"/>
              </a:spcBef>
              <a:spcAft>
                <a:spcPts val="0"/>
              </a:spcAft>
              <a:buNone/>
            </a:pPr>
            <a:r>
              <a:rPr lang="en" sz="1600"/>
              <a:t>“Field of study that gives computers the ability to learn without being explicitly programmed.”</a:t>
            </a:r>
            <a:endParaRPr sz="1600"/>
          </a:p>
          <a:p>
            <a:pPr marL="457200" lvl="0" indent="-330200" algn="ctr" rtl="0">
              <a:spcBef>
                <a:spcPts val="1600"/>
              </a:spcBef>
              <a:spcAft>
                <a:spcPts val="0"/>
              </a:spcAft>
              <a:buSzPts val="1600"/>
              <a:buChar char="-"/>
            </a:pPr>
            <a:r>
              <a:rPr lang="en" sz="1600"/>
              <a:t>Arthur Samuel (1959)</a:t>
            </a:r>
            <a:endParaRPr sz="1600"/>
          </a:p>
          <a:p>
            <a:pPr marL="0" lvl="0" indent="0" algn="l" rtl="0">
              <a:spcBef>
                <a:spcPts val="1600"/>
              </a:spcBef>
              <a:spcAft>
                <a:spcPts val="1600"/>
              </a:spcAft>
              <a:buNone/>
            </a:pPr>
            <a:r>
              <a:rPr lang="en" sz="1600"/>
              <a:t>A machine learning project will often result in a piece of software that runs, that outputs B given A.</a:t>
            </a:r>
            <a:endParaRPr sz="16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7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Data science is the science of extracting knowledge and insights from data.</a:t>
            </a:r>
            <a:endParaRPr sz="1600"/>
          </a:p>
          <a:p>
            <a:pPr marL="0" lvl="0" indent="0" algn="l" rtl="0">
              <a:spcBef>
                <a:spcPts val="1600"/>
              </a:spcBef>
              <a:spcAft>
                <a:spcPts val="1600"/>
              </a:spcAft>
              <a:buNone/>
            </a:pPr>
            <a:r>
              <a:rPr lang="en" sz="1600"/>
              <a:t>So, the output of a data science project is often a slide deck, the presentation summarizes conclusions for executives to take business actions or summarizes conclusions for a product team to decide how to improve a website.</a:t>
            </a:r>
            <a:endParaRPr sz="1600"/>
          </a:p>
        </p:txBody>
      </p:sp>
      <p:sp>
        <p:nvSpPr>
          <p:cNvPr id="530" name="Google Shape;530;p7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Formal Definition of Data Science</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7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Large platforms have AI that quickly tells them what’s the ad you’re most likely to click on. This is a machine learning system. It inputs information about the user and about the ad and outputs whether the user will click on the ad or not.</a:t>
            </a:r>
            <a:endParaRPr sz="1700"/>
          </a:p>
          <a:p>
            <a:pPr marL="0" lvl="0" indent="0" algn="l" rtl="0">
              <a:spcBef>
                <a:spcPts val="1600"/>
              </a:spcBef>
              <a:spcAft>
                <a:spcPts val="1600"/>
              </a:spcAft>
              <a:buNone/>
            </a:pPr>
            <a:r>
              <a:rPr lang="en" sz="1700"/>
              <a:t>These systems run 24/7 and drive ad revenue for these platforms.</a:t>
            </a:r>
            <a:endParaRPr sz="1700"/>
          </a:p>
        </p:txBody>
      </p:sp>
      <p:sp>
        <p:nvSpPr>
          <p:cNvPr id="536" name="Google Shape;536;p7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 of ML vs DS in the online ad industry</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7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 of ML vs DS in the online ad industry</a:t>
            </a:r>
            <a:endParaRPr/>
          </a:p>
        </p:txBody>
      </p:sp>
      <p:sp>
        <p:nvSpPr>
          <p:cNvPr id="542" name="Google Shape;542;p7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If analyzing data tells you, for example, that the travel industry is not buying a lot of ads, but if you send more salespeople to sell ads to travel companies, you could convince them to use more advertising, then that would be an example of a data science project. </a:t>
            </a:r>
            <a:endParaRPr sz="1700"/>
          </a:p>
          <a:p>
            <a:pPr marL="0" lvl="0" indent="0" algn="l" rtl="0">
              <a:spcBef>
                <a:spcPts val="1600"/>
              </a:spcBef>
              <a:spcAft>
                <a:spcPts val="1600"/>
              </a:spcAft>
              <a:buNone/>
            </a:pPr>
            <a:r>
              <a:rPr lang="en" sz="1700"/>
              <a:t>The data science conclusion results in the executives deciding to ask a sales team to spend more time reaching out to the travel industry.</a:t>
            </a:r>
            <a:endParaRPr sz="170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Deep Learning</a:t>
            </a:r>
            <a:endParaRPr lang="en-US" dirty="0"/>
          </a:p>
        </p:txBody>
      </p:sp>
      <p:sp>
        <p:nvSpPr>
          <p:cNvPr id="3" name="Text Placeholder 2"/>
          <p:cNvSpPr>
            <a:spLocks noGrp="1"/>
          </p:cNvSpPr>
          <p:nvPr>
            <p:ph type="body" idx="1"/>
          </p:nvPr>
        </p:nvSpPr>
        <p:spPr/>
        <p:txBody>
          <a:bodyPr/>
          <a:lstStyle/>
          <a:p>
            <a:endParaRPr lang="en-US"/>
          </a:p>
        </p:txBody>
      </p:sp>
      <p:pic>
        <p:nvPicPr>
          <p:cNvPr id="1026" name="Picture 2"/>
          <p:cNvPicPr>
            <a:picLocks noChangeAspect="1" noChangeArrowheads="1"/>
          </p:cNvPicPr>
          <p:nvPr/>
        </p:nvPicPr>
        <p:blipFill>
          <a:blip r:embed="rId2"/>
          <a:srcRect/>
          <a:stretch>
            <a:fillRect/>
          </a:stretch>
        </p:blipFill>
        <p:spPr bwMode="auto">
          <a:xfrm>
            <a:off x="734804" y="2098712"/>
            <a:ext cx="5162550" cy="2400300"/>
          </a:xfrm>
          <a:prstGeom prst="rect">
            <a:avLst/>
          </a:prstGeom>
          <a:noFill/>
          <a:ln w="9525">
            <a:noFill/>
            <a:miter lim="800000"/>
            <a:headEnd/>
            <a:tailEnd/>
          </a:ln>
          <a:effectLst/>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 and related disciplines</a:t>
            </a:r>
            <a:endParaRPr lang="en-US" dirty="0"/>
          </a:p>
        </p:txBody>
      </p:sp>
      <p:sp>
        <p:nvSpPr>
          <p:cNvPr id="3" name="Text Placeholder 2"/>
          <p:cNvSpPr>
            <a:spLocks noGrp="1"/>
          </p:cNvSpPr>
          <p:nvPr>
            <p:ph type="body" idx="1"/>
          </p:nvPr>
        </p:nvSpPr>
        <p:spPr/>
        <p:txBody>
          <a:bodyPr/>
          <a:lstStyle/>
          <a:p>
            <a:r>
              <a:rPr lang="en-US" sz="2000" dirty="0" smtClean="0"/>
              <a:t>Machine Learning</a:t>
            </a:r>
          </a:p>
          <a:p>
            <a:r>
              <a:rPr lang="en-US" sz="2000" dirty="0" smtClean="0"/>
              <a:t>Data Science</a:t>
            </a:r>
          </a:p>
          <a:p>
            <a:r>
              <a:rPr lang="en-US" sz="2000" dirty="0" smtClean="0"/>
              <a:t>Deep Learning / Neural Network</a:t>
            </a:r>
          </a:p>
          <a:p>
            <a:r>
              <a:rPr lang="en-US" sz="2000" dirty="0" smtClean="0"/>
              <a:t>Supervised Learning</a:t>
            </a:r>
          </a:p>
          <a:p>
            <a:r>
              <a:rPr lang="en-US" sz="2000" dirty="0" smtClean="0"/>
              <a:t>Un supervised learning</a:t>
            </a:r>
          </a:p>
          <a:p>
            <a:r>
              <a:rPr lang="en-US" sz="2000" dirty="0" smtClean="0"/>
              <a:t>Reinforcement Learning</a:t>
            </a:r>
            <a:endParaRPr lang="en-US" sz="2000" dirty="0"/>
          </a:p>
        </p:txBody>
      </p:sp>
      <p:pic>
        <p:nvPicPr>
          <p:cNvPr id="3074" name="Picture 2"/>
          <p:cNvPicPr>
            <a:picLocks noChangeAspect="1" noChangeArrowheads="1"/>
          </p:cNvPicPr>
          <p:nvPr/>
        </p:nvPicPr>
        <p:blipFill>
          <a:blip r:embed="rId2"/>
          <a:srcRect/>
          <a:stretch>
            <a:fillRect/>
          </a:stretch>
        </p:blipFill>
        <p:spPr bwMode="auto">
          <a:xfrm>
            <a:off x="6023988" y="1875736"/>
            <a:ext cx="2714625" cy="2647950"/>
          </a:xfrm>
          <a:prstGeom prst="rect">
            <a:avLst/>
          </a:prstGeom>
          <a:noFill/>
          <a:ln w="9525">
            <a:noFill/>
            <a:miter lim="800000"/>
            <a:headEnd/>
            <a:tailEnd/>
          </a:ln>
          <a:effec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makes a company AI company?</a:t>
            </a:r>
            <a:endParaRPr lang="en-US" dirty="0"/>
          </a:p>
        </p:txBody>
      </p:sp>
      <p:sp>
        <p:nvSpPr>
          <p:cNvPr id="3" name="Text Placeholder 2"/>
          <p:cNvSpPr>
            <a:spLocks noGrp="1"/>
          </p:cNvSpPr>
          <p:nvPr>
            <p:ph type="body" idx="1"/>
          </p:nvPr>
        </p:nvSpPr>
        <p:spPr/>
        <p:txBody>
          <a:bodyPr/>
          <a:lstStyle/>
          <a:p>
            <a:r>
              <a:rPr lang="en-US" sz="2400" dirty="0" smtClean="0"/>
              <a:t>Strategic data acquisition</a:t>
            </a:r>
          </a:p>
          <a:p>
            <a:r>
              <a:rPr lang="en-US" sz="2400" dirty="0" smtClean="0"/>
              <a:t>Unified </a:t>
            </a:r>
            <a:r>
              <a:rPr lang="en-US" sz="2400" dirty="0" err="1" smtClean="0"/>
              <a:t>datawarehouse</a:t>
            </a:r>
            <a:endParaRPr lang="en-US" sz="2400" dirty="0" smtClean="0"/>
          </a:p>
          <a:p>
            <a:r>
              <a:rPr lang="en-US" sz="2400" dirty="0" smtClean="0"/>
              <a:t>Pervasive automation</a:t>
            </a:r>
          </a:p>
          <a:p>
            <a:r>
              <a:rPr lang="en-US" sz="2400" dirty="0" smtClean="0"/>
              <a:t>New roles such as MLE</a:t>
            </a:r>
            <a:endParaRPr lang="en-US" sz="24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 Transformation</a:t>
            </a:r>
            <a:endParaRPr lang="en-US" dirty="0"/>
          </a:p>
        </p:txBody>
      </p:sp>
      <p:sp>
        <p:nvSpPr>
          <p:cNvPr id="3" name="Text Placeholder 2"/>
          <p:cNvSpPr>
            <a:spLocks noGrp="1"/>
          </p:cNvSpPr>
          <p:nvPr>
            <p:ph type="body" idx="1"/>
          </p:nvPr>
        </p:nvSpPr>
        <p:spPr/>
        <p:txBody>
          <a:bodyPr/>
          <a:lstStyle/>
          <a:p>
            <a:endParaRPr lang="en-US" dirty="0"/>
          </a:p>
        </p:txBody>
      </p:sp>
      <p:pic>
        <p:nvPicPr>
          <p:cNvPr id="4098" name="Picture 2"/>
          <p:cNvPicPr>
            <a:picLocks noChangeAspect="1" noChangeArrowheads="1"/>
          </p:cNvPicPr>
          <p:nvPr/>
        </p:nvPicPr>
        <p:blipFill>
          <a:blip r:embed="rId2"/>
          <a:srcRect/>
          <a:stretch>
            <a:fillRect/>
          </a:stretch>
        </p:blipFill>
        <p:spPr bwMode="auto">
          <a:xfrm>
            <a:off x="743753" y="2077885"/>
            <a:ext cx="5276850" cy="2486025"/>
          </a:xfrm>
          <a:prstGeom prst="rect">
            <a:avLst/>
          </a:prstGeom>
          <a:noFill/>
          <a:ln w="9525">
            <a:noFill/>
            <a:miter lim="800000"/>
            <a:headEnd/>
            <a:tailEnd/>
          </a:ln>
          <a:effectLst/>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Deciding about a new project</a:t>
            </a:r>
            <a:endParaRPr lang="en-US" dirty="0"/>
          </a:p>
        </p:txBody>
      </p:sp>
      <p:sp>
        <p:nvSpPr>
          <p:cNvPr id="3" name="Text Placeholder 2"/>
          <p:cNvSpPr>
            <a:spLocks noGrp="1"/>
          </p:cNvSpPr>
          <p:nvPr>
            <p:ph type="body" idx="1"/>
          </p:nvPr>
        </p:nvSpPr>
        <p:spPr/>
        <p:txBody>
          <a:bodyPr/>
          <a:lstStyle/>
          <a:p>
            <a:pPr marL="0"/>
            <a:r>
              <a:rPr lang="en-US" sz="2400" dirty="0" smtClean="0"/>
              <a:t>Technical diligence</a:t>
            </a:r>
          </a:p>
          <a:p>
            <a:pPr marL="914400" lvl="3">
              <a:spcBef>
                <a:spcPts val="0"/>
              </a:spcBef>
            </a:pPr>
            <a:r>
              <a:rPr lang="en-US" sz="2000" dirty="0" smtClean="0"/>
              <a:t>Is it feasible project?</a:t>
            </a:r>
          </a:p>
          <a:p>
            <a:pPr marL="914400" lvl="3">
              <a:spcBef>
                <a:spcPts val="0"/>
              </a:spcBef>
            </a:pPr>
            <a:r>
              <a:rPr lang="en-US" sz="2000" dirty="0" smtClean="0"/>
              <a:t>Can AI do that?</a:t>
            </a:r>
          </a:p>
          <a:p>
            <a:pPr marL="0"/>
            <a:r>
              <a:rPr lang="en-US" sz="2400" dirty="0" smtClean="0"/>
              <a:t>Pretty much any thing you can do with a second of thought can be automated using supervised learning</a:t>
            </a: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pic>
        <p:nvPicPr>
          <p:cNvPr id="170" name="Google Shape;170;p22"/>
          <p:cNvPicPr preferRelativeResize="0"/>
          <p:nvPr/>
        </p:nvPicPr>
        <p:blipFill>
          <a:blip r:embed="rId3">
            <a:alphaModFix/>
          </a:blip>
          <a:stretch>
            <a:fillRect/>
          </a:stretch>
        </p:blipFill>
        <p:spPr>
          <a:xfrm>
            <a:off x="5613400" y="1853850"/>
            <a:ext cx="3116774" cy="2120374"/>
          </a:xfrm>
          <a:prstGeom prst="rect">
            <a:avLst/>
          </a:prstGeom>
          <a:noFill/>
          <a:ln>
            <a:noFill/>
          </a:ln>
        </p:spPr>
      </p:pic>
      <p:sp>
        <p:nvSpPr>
          <p:cNvPr id="171" name="Google Shape;171;p2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Artificial Narrow Intelligence (ANI)</a:t>
            </a:r>
            <a:endParaRPr/>
          </a:p>
        </p:txBody>
      </p:sp>
      <p:sp>
        <p:nvSpPr>
          <p:cNvPr id="172" name="Google Shape;172;p2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These are AIs that do one thing such as:</a:t>
            </a:r>
            <a:endParaRPr sz="1700"/>
          </a:p>
          <a:p>
            <a:pPr marL="457200" lvl="0" indent="-336550" algn="l" rtl="0">
              <a:spcBef>
                <a:spcPts val="1600"/>
              </a:spcBef>
              <a:spcAft>
                <a:spcPts val="0"/>
              </a:spcAft>
              <a:buSzPts val="1700"/>
              <a:buChar char="●"/>
            </a:pPr>
            <a:r>
              <a:rPr lang="en" sz="1700"/>
              <a:t>smart speaker</a:t>
            </a:r>
            <a:endParaRPr sz="1700"/>
          </a:p>
          <a:p>
            <a:pPr marL="457200" lvl="0" indent="-336550" algn="l" rtl="0">
              <a:spcBef>
                <a:spcPts val="0"/>
              </a:spcBef>
              <a:spcAft>
                <a:spcPts val="0"/>
              </a:spcAft>
              <a:buSzPts val="1700"/>
              <a:buChar char="●"/>
            </a:pPr>
            <a:r>
              <a:rPr lang="en" sz="1700"/>
              <a:t>self-driving car</a:t>
            </a:r>
            <a:endParaRPr sz="1700"/>
          </a:p>
          <a:p>
            <a:pPr marL="457200" lvl="0" indent="-336550" algn="l" rtl="0">
              <a:spcBef>
                <a:spcPts val="0"/>
              </a:spcBef>
              <a:spcAft>
                <a:spcPts val="0"/>
              </a:spcAft>
              <a:buSzPts val="1700"/>
              <a:buChar char="●"/>
            </a:pPr>
            <a:r>
              <a:rPr lang="en" sz="1700"/>
              <a:t>AI to do web search</a:t>
            </a:r>
            <a:endParaRPr sz="1700"/>
          </a:p>
          <a:p>
            <a:pPr marL="457200" lvl="0" indent="-336550" algn="l" rtl="0">
              <a:spcBef>
                <a:spcPts val="0"/>
              </a:spcBef>
              <a:spcAft>
                <a:spcPts val="0"/>
              </a:spcAft>
              <a:buSzPts val="1700"/>
              <a:buChar char="●"/>
            </a:pPr>
            <a:r>
              <a:rPr lang="en" sz="1700"/>
              <a:t>AI applications in farming or in a factory. </a:t>
            </a:r>
            <a:endParaRPr sz="1700"/>
          </a:p>
          <a:p>
            <a:pPr marL="0" lvl="0" indent="0" algn="l" rtl="0">
              <a:spcBef>
                <a:spcPts val="1600"/>
              </a:spcBef>
              <a:spcAft>
                <a:spcPts val="1600"/>
              </a:spcAft>
              <a:buNone/>
            </a:pPr>
            <a:r>
              <a:rPr lang="en" sz="1700"/>
              <a:t>These types of AI are one trick ponies but when you find the appropriate trick, this can be incredibly valuable.</a:t>
            </a:r>
            <a:endParaRPr sz="17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Supervised learning tasks</a:t>
            </a:r>
            <a:endParaRPr lang="en-US" dirty="0"/>
          </a:p>
        </p:txBody>
      </p:sp>
      <p:sp>
        <p:nvSpPr>
          <p:cNvPr id="3" name="Text Placeholder 2"/>
          <p:cNvSpPr>
            <a:spLocks noGrp="1"/>
          </p:cNvSpPr>
          <p:nvPr>
            <p:ph type="body" idx="1"/>
          </p:nvPr>
        </p:nvSpPr>
        <p:spPr/>
        <p:txBody>
          <a:bodyPr/>
          <a:lstStyle/>
          <a:p>
            <a:endParaRPr lang="en-US" dirty="0"/>
          </a:p>
        </p:txBody>
      </p:sp>
      <p:pic>
        <p:nvPicPr>
          <p:cNvPr id="5122" name="Picture 2"/>
          <p:cNvPicPr>
            <a:picLocks noChangeAspect="1" noChangeArrowheads="1"/>
          </p:cNvPicPr>
          <p:nvPr/>
        </p:nvPicPr>
        <p:blipFill>
          <a:blip r:embed="rId2"/>
          <a:srcRect/>
          <a:stretch>
            <a:fillRect/>
          </a:stretch>
        </p:blipFill>
        <p:spPr bwMode="auto">
          <a:xfrm>
            <a:off x="731634" y="2061138"/>
            <a:ext cx="5377452" cy="2632055"/>
          </a:xfrm>
          <a:prstGeom prst="rect">
            <a:avLst/>
          </a:prstGeom>
          <a:noFill/>
          <a:ln w="9525">
            <a:noFill/>
            <a:miter lim="800000"/>
            <a:headEnd/>
            <a:tailEnd/>
          </a:ln>
          <a:effec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6146" name="Picture 2"/>
          <p:cNvPicPr>
            <a:picLocks noChangeAspect="1" noChangeArrowheads="1"/>
          </p:cNvPicPr>
          <p:nvPr/>
        </p:nvPicPr>
        <p:blipFill>
          <a:blip r:embed="rId2"/>
          <a:srcRect/>
          <a:stretch>
            <a:fillRect/>
          </a:stretch>
        </p:blipFill>
        <p:spPr bwMode="auto">
          <a:xfrm>
            <a:off x="660841" y="1280654"/>
            <a:ext cx="6257925" cy="3419475"/>
          </a:xfrm>
          <a:prstGeom prst="rect">
            <a:avLst/>
          </a:prstGeom>
          <a:noFill/>
          <a:ln w="9525">
            <a:noFill/>
            <a:miter lim="800000"/>
            <a:headEnd/>
            <a:tailEnd/>
          </a:ln>
          <a:effec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 of what ML can and can’t do?</a:t>
            </a:r>
            <a:endParaRPr lang="en-US" dirty="0"/>
          </a:p>
        </p:txBody>
      </p:sp>
      <p:sp>
        <p:nvSpPr>
          <p:cNvPr id="3" name="Text Placeholder 2"/>
          <p:cNvSpPr>
            <a:spLocks noGrp="1"/>
          </p:cNvSpPr>
          <p:nvPr>
            <p:ph type="body" idx="1"/>
          </p:nvPr>
        </p:nvSpPr>
        <p:spPr/>
        <p:txBody>
          <a:bodyPr/>
          <a:lstStyle/>
          <a:p>
            <a:r>
              <a:rPr lang="en-US" sz="2000" dirty="0" smtClean="0"/>
              <a:t>Identifying the intent of the customer - Possible</a:t>
            </a:r>
          </a:p>
          <a:p>
            <a:r>
              <a:rPr lang="en-US" sz="2000" dirty="0" smtClean="0"/>
              <a:t>Writing an emphatic response to customer’s email – Not possible or difficult</a:t>
            </a:r>
            <a:endParaRPr lang="en-US" sz="20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Technical diligence rules</a:t>
            </a:r>
            <a:endParaRPr lang="en-US" dirty="0"/>
          </a:p>
        </p:txBody>
      </p:sp>
      <p:sp>
        <p:nvSpPr>
          <p:cNvPr id="3" name="Text Placeholder 2"/>
          <p:cNvSpPr>
            <a:spLocks noGrp="1"/>
          </p:cNvSpPr>
          <p:nvPr>
            <p:ph type="body" idx="1"/>
          </p:nvPr>
        </p:nvSpPr>
        <p:spPr/>
        <p:txBody>
          <a:bodyPr/>
          <a:lstStyle/>
          <a:p>
            <a:r>
              <a:rPr lang="en-US" sz="1800" dirty="0" smtClean="0"/>
              <a:t>You are learning a simple concept</a:t>
            </a:r>
          </a:p>
          <a:p>
            <a:r>
              <a:rPr lang="en-US" sz="1800" dirty="0" smtClean="0"/>
              <a:t>Do you have large training data</a:t>
            </a:r>
            <a:endParaRPr lang="en-US" sz="18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examples</a:t>
            </a:r>
            <a:endParaRPr lang="en-US" dirty="0"/>
          </a:p>
        </p:txBody>
      </p:sp>
      <p:sp>
        <p:nvSpPr>
          <p:cNvPr id="3" name="Text Placeholder 2"/>
          <p:cNvSpPr>
            <a:spLocks noGrp="1"/>
          </p:cNvSpPr>
          <p:nvPr>
            <p:ph type="body" idx="1"/>
          </p:nvPr>
        </p:nvSpPr>
        <p:spPr/>
        <p:txBody>
          <a:bodyPr/>
          <a:lstStyle/>
          <a:p>
            <a:pPr marL="0"/>
            <a:r>
              <a:rPr lang="en-US" sz="2000" dirty="0" smtClean="0"/>
              <a:t>Self driving car</a:t>
            </a:r>
          </a:p>
          <a:p>
            <a:pPr marL="457200" lvl="4">
              <a:spcBef>
                <a:spcPts val="0"/>
              </a:spcBef>
            </a:pPr>
            <a:r>
              <a:rPr lang="en-US" sz="1800" dirty="0" smtClean="0"/>
              <a:t>Input is from sensors, camera</a:t>
            </a:r>
          </a:p>
          <a:p>
            <a:pPr marL="457200" lvl="4">
              <a:spcBef>
                <a:spcPts val="0"/>
              </a:spcBef>
            </a:pPr>
            <a:r>
              <a:rPr lang="en-US" sz="1800" dirty="0" smtClean="0"/>
              <a:t>Output where are the other cars</a:t>
            </a:r>
          </a:p>
          <a:p>
            <a:pPr marL="0"/>
            <a:r>
              <a:rPr lang="en-US" sz="2000" dirty="0" smtClean="0"/>
              <a:t>Recognizing gesture of traffic police, construction work, people– not possible</a:t>
            </a:r>
          </a:p>
          <a:p>
            <a:pPr marL="457200" lvl="3">
              <a:spcBef>
                <a:spcPts val="0"/>
              </a:spcBef>
            </a:pPr>
            <a:r>
              <a:rPr lang="en-US" sz="2000" dirty="0" smtClean="0"/>
              <a:t>Critical application requires good accuracy</a:t>
            </a:r>
            <a:endParaRPr lang="en-US" sz="20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X-ray diagnosis</a:t>
            </a:r>
            <a:endParaRPr lang="en-US" dirty="0"/>
          </a:p>
        </p:txBody>
      </p:sp>
      <p:sp>
        <p:nvSpPr>
          <p:cNvPr id="3" name="Text Placeholder 2"/>
          <p:cNvSpPr>
            <a:spLocks noGrp="1"/>
          </p:cNvSpPr>
          <p:nvPr>
            <p:ph type="body" idx="1"/>
          </p:nvPr>
        </p:nvSpPr>
        <p:spPr/>
        <p:txBody>
          <a:bodyPr/>
          <a:lstStyle/>
          <a:p>
            <a:r>
              <a:rPr lang="en-US" sz="2000" dirty="0" smtClean="0"/>
              <a:t>Diagnosing a disease from X-ray images– possible</a:t>
            </a:r>
          </a:p>
          <a:p>
            <a:r>
              <a:rPr lang="en-US" sz="2000" dirty="0" smtClean="0"/>
              <a:t>Diagnosing a disease after reading a book</a:t>
            </a:r>
            <a:endParaRPr lang="en-US" sz="20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Strengths and weakness of ML</a:t>
            </a:r>
            <a:endParaRPr lang="en-US" dirty="0"/>
          </a:p>
        </p:txBody>
      </p:sp>
      <p:sp>
        <p:nvSpPr>
          <p:cNvPr id="3" name="Text Placeholder 2"/>
          <p:cNvSpPr>
            <a:spLocks noGrp="1"/>
          </p:cNvSpPr>
          <p:nvPr>
            <p:ph type="body" idx="1"/>
          </p:nvPr>
        </p:nvSpPr>
        <p:spPr/>
        <p:txBody>
          <a:bodyPr/>
          <a:lstStyle/>
          <a:p>
            <a:pPr marL="91440"/>
            <a:r>
              <a:rPr lang="en-US" sz="2000" dirty="0" smtClean="0"/>
              <a:t>Works when,</a:t>
            </a:r>
          </a:p>
          <a:p>
            <a:pPr marL="1005840" lvl="3">
              <a:spcBef>
                <a:spcPts val="0"/>
              </a:spcBef>
            </a:pPr>
            <a:r>
              <a:rPr lang="en-US" sz="1800" dirty="0" smtClean="0"/>
              <a:t>Learning a simple concept</a:t>
            </a:r>
          </a:p>
          <a:p>
            <a:pPr marL="1005840" lvl="3">
              <a:spcBef>
                <a:spcPts val="0"/>
              </a:spcBef>
            </a:pPr>
            <a:r>
              <a:rPr lang="en-US" sz="1800" dirty="0" smtClean="0"/>
              <a:t>Lots of data available</a:t>
            </a:r>
          </a:p>
          <a:p>
            <a:pPr marL="91440"/>
            <a:r>
              <a:rPr lang="en-US" sz="2000" dirty="0" smtClean="0"/>
              <a:t>Doesn’t work when,</a:t>
            </a:r>
          </a:p>
          <a:p>
            <a:pPr marL="1005840" lvl="3">
              <a:spcBef>
                <a:spcPts val="0"/>
              </a:spcBef>
            </a:pPr>
            <a:r>
              <a:rPr lang="en-US" sz="1800" dirty="0" smtClean="0"/>
              <a:t>Learning a complex concept</a:t>
            </a:r>
          </a:p>
          <a:p>
            <a:pPr marL="1005840" lvl="3">
              <a:spcBef>
                <a:spcPts val="0"/>
              </a:spcBef>
            </a:pPr>
            <a:r>
              <a:rPr lang="en-US" sz="1800" dirty="0" smtClean="0"/>
              <a:t>Asked to work on new type of data such as X-ray images in different conditions and angles</a:t>
            </a:r>
            <a:endParaRPr lang="en-US" sz="18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Demand prediction based on price</a:t>
            </a:r>
            <a:endParaRPr lang="en-US" dirty="0"/>
          </a:p>
        </p:txBody>
      </p:sp>
      <p:sp>
        <p:nvSpPr>
          <p:cNvPr id="3" name="Text Placeholder 2"/>
          <p:cNvSpPr>
            <a:spLocks noGrp="1"/>
          </p:cNvSpPr>
          <p:nvPr>
            <p:ph type="body" idx="1"/>
          </p:nvPr>
        </p:nvSpPr>
        <p:spPr/>
        <p:txBody>
          <a:bodyPr/>
          <a:lstStyle/>
          <a:p>
            <a:pPr marL="0"/>
            <a:r>
              <a:rPr lang="en-US" sz="1800" dirty="0" smtClean="0"/>
              <a:t>Price -&gt; Demand can be modeled using a neural network using a neuron</a:t>
            </a:r>
          </a:p>
          <a:p>
            <a:pPr marL="914400" lvl="3">
              <a:spcBef>
                <a:spcPts val="0"/>
              </a:spcBef>
            </a:pPr>
            <a:r>
              <a:rPr lang="en-US" sz="1600" dirty="0" smtClean="0"/>
              <a:t>(</a:t>
            </a:r>
            <a:r>
              <a:rPr lang="en-US" sz="1600" dirty="0" err="1" smtClean="0"/>
              <a:t>Perceptron</a:t>
            </a:r>
            <a:r>
              <a:rPr lang="en-US" sz="1600" dirty="0" smtClean="0"/>
              <a:t> model)</a:t>
            </a:r>
          </a:p>
          <a:p>
            <a:pPr marL="0"/>
            <a:r>
              <a:rPr lang="en-US" sz="1800" dirty="0" smtClean="0"/>
              <a:t>Network of neurons (ANN)</a:t>
            </a:r>
          </a:p>
          <a:p>
            <a:pPr marL="914400" lvl="4">
              <a:spcBef>
                <a:spcPts val="0"/>
              </a:spcBef>
            </a:pPr>
            <a:r>
              <a:rPr lang="en-US" sz="1600" dirty="0" smtClean="0"/>
              <a:t>Price</a:t>
            </a:r>
          </a:p>
          <a:p>
            <a:pPr marL="914400" lvl="4">
              <a:spcBef>
                <a:spcPts val="0"/>
              </a:spcBef>
            </a:pPr>
            <a:r>
              <a:rPr lang="en-US" sz="1600" dirty="0" smtClean="0"/>
              <a:t>Shipping Cost</a:t>
            </a:r>
          </a:p>
          <a:p>
            <a:pPr marL="914400" lvl="4">
              <a:spcBef>
                <a:spcPts val="0"/>
              </a:spcBef>
            </a:pPr>
            <a:r>
              <a:rPr lang="en-US" sz="1600" dirty="0" smtClean="0"/>
              <a:t>Marketing</a:t>
            </a:r>
          </a:p>
          <a:p>
            <a:pPr marL="914400" lvl="4">
              <a:spcBef>
                <a:spcPts val="0"/>
              </a:spcBef>
            </a:pPr>
            <a:r>
              <a:rPr lang="en-US" sz="1600" dirty="0" err="1" smtClean="0"/>
              <a:t>Meterial</a:t>
            </a:r>
            <a:endParaRPr lang="en-US" sz="16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7170" name="Picture 2"/>
          <p:cNvPicPr>
            <a:picLocks noChangeAspect="1" noChangeArrowheads="1"/>
          </p:cNvPicPr>
          <p:nvPr/>
        </p:nvPicPr>
        <p:blipFill>
          <a:blip r:embed="rId2"/>
          <a:srcRect/>
          <a:stretch>
            <a:fillRect/>
          </a:stretch>
        </p:blipFill>
        <p:spPr bwMode="auto">
          <a:xfrm>
            <a:off x="1962150" y="2081737"/>
            <a:ext cx="5219700" cy="2324100"/>
          </a:xfrm>
          <a:prstGeom prst="rect">
            <a:avLst/>
          </a:prstGeom>
          <a:noFill/>
          <a:ln w="9525">
            <a:noFill/>
            <a:miter lim="800000"/>
            <a:headEnd/>
            <a:tailEnd/>
          </a:ln>
          <a:effectLst/>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Face recognition</a:t>
            </a:r>
            <a:endParaRPr lang="en-US" dirty="0"/>
          </a:p>
        </p:txBody>
      </p:sp>
      <p:sp>
        <p:nvSpPr>
          <p:cNvPr id="3" name="Text Placeholder 2"/>
          <p:cNvSpPr>
            <a:spLocks noGrp="1"/>
          </p:cNvSpPr>
          <p:nvPr>
            <p:ph type="body" idx="1"/>
          </p:nvPr>
        </p:nvSpPr>
        <p:spPr/>
        <p:txBody>
          <a:bodyPr/>
          <a:lstStyle/>
          <a:p>
            <a:pPr marL="0"/>
            <a:r>
              <a:rPr lang="en-US" sz="1800" dirty="0" smtClean="0"/>
              <a:t>Pictures comprise pixels</a:t>
            </a:r>
          </a:p>
          <a:p>
            <a:pPr marL="914400" lvl="3">
              <a:spcBef>
                <a:spcPts val="0"/>
              </a:spcBef>
            </a:pPr>
            <a:r>
              <a:rPr lang="en-US" sz="1600" dirty="0" smtClean="0"/>
              <a:t>Color images and </a:t>
            </a:r>
            <a:r>
              <a:rPr lang="en-US" sz="1600" dirty="0" smtClean="0"/>
              <a:t>channels</a:t>
            </a:r>
          </a:p>
          <a:p>
            <a:pPr marL="0"/>
            <a:r>
              <a:rPr lang="en-US" sz="1800" dirty="0" smtClean="0"/>
              <a:t>A neural network corresponds to pixels</a:t>
            </a:r>
          </a:p>
          <a:p>
            <a:pPr marL="0"/>
            <a:r>
              <a:rPr lang="en-US" sz="1800" dirty="0" smtClean="0"/>
              <a:t>Earlier layers will detect edges, then lobes and then objects</a:t>
            </a:r>
          </a:p>
          <a:p>
            <a:pPr marL="0"/>
            <a:endParaRPr lang="en-US" sz="1800" dirty="0" smtClean="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Artificial General Intelligence (AGI)</a:t>
            </a:r>
            <a:endParaRPr/>
          </a:p>
        </p:txBody>
      </p:sp>
      <p:sp>
        <p:nvSpPr>
          <p:cNvPr id="178" name="Google Shape;178;p23"/>
          <p:cNvSpPr txBox="1">
            <a:spLocks noGrp="1"/>
          </p:cNvSpPr>
          <p:nvPr>
            <p:ph type="body" idx="1"/>
          </p:nvPr>
        </p:nvSpPr>
        <p:spPr>
          <a:xfrm>
            <a:off x="729450" y="2078875"/>
            <a:ext cx="50964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That is the goal to build AI. </a:t>
            </a:r>
            <a:endParaRPr sz="1700"/>
          </a:p>
          <a:p>
            <a:pPr marL="0" lvl="0" indent="0" algn="l" rtl="0">
              <a:spcBef>
                <a:spcPts val="1600"/>
              </a:spcBef>
              <a:spcAft>
                <a:spcPts val="1600"/>
              </a:spcAft>
              <a:buNone/>
            </a:pPr>
            <a:r>
              <a:rPr lang="en" sz="1700"/>
              <a:t>They can do anything a human can do or maybe even be superintelligent and do even more things than any human can.</a:t>
            </a:r>
            <a:endParaRPr sz="1700"/>
          </a:p>
        </p:txBody>
      </p:sp>
      <p:pic>
        <p:nvPicPr>
          <p:cNvPr id="179" name="Google Shape;179;p23"/>
          <p:cNvPicPr preferRelativeResize="0"/>
          <p:nvPr/>
        </p:nvPicPr>
        <p:blipFill>
          <a:blip r:embed="rId3">
            <a:alphaModFix/>
          </a:blip>
          <a:stretch>
            <a:fillRect/>
          </a:stretch>
        </p:blipFill>
        <p:spPr>
          <a:xfrm>
            <a:off x="5886749" y="1368874"/>
            <a:ext cx="3219503" cy="4166399"/>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8194" name="Picture 2"/>
          <p:cNvPicPr>
            <a:picLocks noChangeAspect="1" noChangeArrowheads="1"/>
          </p:cNvPicPr>
          <p:nvPr/>
        </p:nvPicPr>
        <p:blipFill>
          <a:blip r:embed="rId2"/>
          <a:srcRect/>
          <a:stretch>
            <a:fillRect/>
          </a:stretch>
        </p:blipFill>
        <p:spPr bwMode="auto">
          <a:xfrm>
            <a:off x="740074" y="1322316"/>
            <a:ext cx="6496050" cy="3248025"/>
          </a:xfrm>
          <a:prstGeom prst="rect">
            <a:avLst/>
          </a:prstGeom>
          <a:noFill/>
          <a:ln w="9525">
            <a:noFill/>
            <a:miter lim="800000"/>
            <a:headEnd/>
            <a:tailEnd/>
          </a:ln>
          <a:effectLst/>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Speech Recognition</a:t>
            </a:r>
            <a:endParaRPr lang="en-US" dirty="0"/>
          </a:p>
        </p:txBody>
      </p:sp>
      <p:sp>
        <p:nvSpPr>
          <p:cNvPr id="3" name="Text Placeholder 2"/>
          <p:cNvSpPr>
            <a:spLocks noGrp="1"/>
          </p:cNvSpPr>
          <p:nvPr>
            <p:ph type="body" idx="1"/>
          </p:nvPr>
        </p:nvSpPr>
        <p:spPr/>
        <p:txBody>
          <a:bodyPr/>
          <a:lstStyle/>
          <a:p>
            <a:endParaRPr lang="en-US" dirty="0"/>
          </a:p>
        </p:txBody>
      </p:sp>
      <p:pic>
        <p:nvPicPr>
          <p:cNvPr id="9218" name="Picture 2"/>
          <p:cNvPicPr>
            <a:picLocks noChangeAspect="1" noChangeArrowheads="1"/>
          </p:cNvPicPr>
          <p:nvPr/>
        </p:nvPicPr>
        <p:blipFill>
          <a:blip r:embed="rId2"/>
          <a:srcRect/>
          <a:stretch>
            <a:fillRect/>
          </a:stretch>
        </p:blipFill>
        <p:spPr bwMode="auto">
          <a:xfrm>
            <a:off x="744597" y="2101524"/>
            <a:ext cx="6124575" cy="2190750"/>
          </a:xfrm>
          <a:prstGeom prst="rect">
            <a:avLst/>
          </a:prstGeom>
          <a:noFill/>
          <a:ln w="9525">
            <a:noFill/>
            <a:miter lim="800000"/>
            <a:headEnd/>
            <a:tailEnd/>
          </a:ln>
          <a:effectLst/>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steps of Echo / </a:t>
            </a:r>
            <a:r>
              <a:rPr lang="en-US" dirty="0" err="1" smtClean="0"/>
              <a:t>Alexa</a:t>
            </a:r>
            <a:endParaRPr lang="en-US" dirty="0"/>
          </a:p>
        </p:txBody>
      </p:sp>
      <p:sp>
        <p:nvSpPr>
          <p:cNvPr id="3" name="Text Placeholder 2"/>
          <p:cNvSpPr>
            <a:spLocks noGrp="1"/>
          </p:cNvSpPr>
          <p:nvPr>
            <p:ph type="body" idx="1"/>
          </p:nvPr>
        </p:nvSpPr>
        <p:spPr/>
        <p:txBody>
          <a:bodyPr/>
          <a:lstStyle/>
          <a:p>
            <a:pPr marL="0"/>
            <a:r>
              <a:rPr lang="en-US" sz="1800" dirty="0" smtClean="0"/>
              <a:t>Collect data</a:t>
            </a:r>
          </a:p>
          <a:p>
            <a:pPr marL="914400" lvl="3">
              <a:spcBef>
                <a:spcPts val="0"/>
              </a:spcBef>
            </a:pPr>
            <a:r>
              <a:rPr lang="en-US" sz="1600" dirty="0" err="1" smtClean="0"/>
              <a:t>Labelled</a:t>
            </a:r>
            <a:r>
              <a:rPr lang="en-US" sz="1600" dirty="0" smtClean="0"/>
              <a:t> voice </a:t>
            </a:r>
          </a:p>
          <a:p>
            <a:pPr marL="0"/>
            <a:r>
              <a:rPr lang="en-US" sz="1800" dirty="0" smtClean="0"/>
              <a:t>Train model</a:t>
            </a:r>
          </a:p>
          <a:p>
            <a:pPr marL="914400" lvl="6">
              <a:spcBef>
                <a:spcPts val="0"/>
              </a:spcBef>
            </a:pPr>
            <a:r>
              <a:rPr lang="en-US" sz="1600" dirty="0" smtClean="0"/>
              <a:t>Iterate many times</a:t>
            </a:r>
            <a:endParaRPr lang="en-US" sz="1600" dirty="0" smtClean="0"/>
          </a:p>
          <a:p>
            <a:pPr marL="0"/>
            <a:r>
              <a:rPr lang="en-US" sz="1800" dirty="0" smtClean="0"/>
              <a:t>Deploy the model</a:t>
            </a:r>
          </a:p>
          <a:p>
            <a:pPr marL="914400" lvl="5">
              <a:spcBef>
                <a:spcPts val="0"/>
              </a:spcBef>
            </a:pPr>
            <a:r>
              <a:rPr lang="en-US" sz="1600" dirty="0" smtClean="0"/>
              <a:t>Get more data and update model</a:t>
            </a:r>
            <a:endParaRPr lang="en-US" sz="1600"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10242" name="Picture 2"/>
          <p:cNvPicPr>
            <a:picLocks noChangeAspect="1" noChangeArrowheads="1"/>
          </p:cNvPicPr>
          <p:nvPr/>
        </p:nvPicPr>
        <p:blipFill>
          <a:blip r:embed="rId2"/>
          <a:srcRect/>
          <a:stretch>
            <a:fillRect/>
          </a:stretch>
        </p:blipFill>
        <p:spPr bwMode="auto">
          <a:xfrm>
            <a:off x="749052" y="1283654"/>
            <a:ext cx="6600825" cy="3248025"/>
          </a:xfrm>
          <a:prstGeom prst="rect">
            <a:avLst/>
          </a:prstGeom>
          <a:noFill/>
          <a:ln w="9525">
            <a:noFill/>
            <a:miter lim="800000"/>
            <a:headEnd/>
            <a:tailEnd/>
          </a:ln>
          <a:effectLst/>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11266" name="Picture 2"/>
          <p:cNvPicPr>
            <a:picLocks noChangeAspect="1" noChangeArrowheads="1"/>
          </p:cNvPicPr>
          <p:nvPr/>
        </p:nvPicPr>
        <p:blipFill>
          <a:blip r:embed="rId2"/>
          <a:srcRect/>
          <a:stretch>
            <a:fillRect/>
          </a:stretch>
        </p:blipFill>
        <p:spPr bwMode="auto">
          <a:xfrm>
            <a:off x="745647" y="2066857"/>
            <a:ext cx="6477000" cy="2390775"/>
          </a:xfrm>
          <a:prstGeom prst="rect">
            <a:avLst/>
          </a:prstGeom>
          <a:noFill/>
          <a:ln w="9525">
            <a:noFill/>
            <a:miter lim="800000"/>
            <a:headEnd/>
            <a:tailEnd/>
          </a:ln>
          <a:effectLst/>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12291" name="Picture 3"/>
          <p:cNvPicPr>
            <a:picLocks noChangeAspect="1" noChangeArrowheads="1"/>
          </p:cNvPicPr>
          <p:nvPr/>
        </p:nvPicPr>
        <p:blipFill>
          <a:blip r:embed="rId2"/>
          <a:srcRect/>
          <a:stretch>
            <a:fillRect/>
          </a:stretch>
        </p:blipFill>
        <p:spPr bwMode="auto">
          <a:xfrm>
            <a:off x="747710" y="1331265"/>
            <a:ext cx="6734175" cy="3152775"/>
          </a:xfrm>
          <a:prstGeom prst="rect">
            <a:avLst/>
          </a:prstGeom>
          <a:noFill/>
          <a:ln w="9525">
            <a:noFill/>
            <a:miter lim="800000"/>
            <a:headEnd/>
            <a:tailEnd/>
          </a:ln>
          <a:effectLst/>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Learning changing job functions</a:t>
            </a:r>
            <a:endParaRPr lang="en-US" dirty="0"/>
          </a:p>
        </p:txBody>
      </p:sp>
      <p:sp>
        <p:nvSpPr>
          <p:cNvPr id="3" name="Text Placeholder 2"/>
          <p:cNvSpPr>
            <a:spLocks noGrp="1"/>
          </p:cNvSpPr>
          <p:nvPr>
            <p:ph type="body" idx="1"/>
          </p:nvPr>
        </p:nvSpPr>
        <p:spPr/>
        <p:txBody>
          <a:bodyPr/>
          <a:lstStyle/>
          <a:p>
            <a:pPr marL="0"/>
            <a:r>
              <a:rPr lang="en-US" sz="2000" dirty="0" smtClean="0"/>
              <a:t>Sales</a:t>
            </a:r>
          </a:p>
          <a:p>
            <a:pPr marL="457200" lvl="2">
              <a:spcBef>
                <a:spcPts val="0"/>
              </a:spcBef>
            </a:pPr>
            <a:r>
              <a:rPr lang="en-US" sz="1600" dirty="0" smtClean="0"/>
              <a:t>Identifying sales opportunities</a:t>
            </a:r>
          </a:p>
          <a:p>
            <a:pPr marL="457200" lvl="2">
              <a:spcBef>
                <a:spcPts val="0"/>
              </a:spcBef>
            </a:pPr>
            <a:r>
              <a:rPr lang="en-US" sz="1600" dirty="0" smtClean="0"/>
              <a:t>Prioritizing</a:t>
            </a:r>
          </a:p>
          <a:p>
            <a:pPr marL="0"/>
            <a:r>
              <a:rPr lang="en-US" sz="2000" dirty="0" smtClean="0"/>
              <a:t>Manufacturing line manager</a:t>
            </a:r>
          </a:p>
          <a:p>
            <a:pPr marL="457200" lvl="2">
              <a:spcBef>
                <a:spcPts val="0"/>
              </a:spcBef>
            </a:pPr>
            <a:r>
              <a:rPr lang="en-US" sz="1600" dirty="0" smtClean="0"/>
              <a:t>Optimize manufacturing</a:t>
            </a:r>
          </a:p>
          <a:p>
            <a:pPr marL="457200" lvl="2">
              <a:spcBef>
                <a:spcPts val="0"/>
              </a:spcBef>
            </a:pPr>
            <a:r>
              <a:rPr lang="en-US" sz="1600" dirty="0" smtClean="0"/>
              <a:t>Machine learning can spot defects</a:t>
            </a:r>
          </a:p>
          <a:p>
            <a:pPr marL="0"/>
            <a:r>
              <a:rPr lang="en-US" sz="2000" dirty="0" smtClean="0"/>
              <a:t>Recruiting</a:t>
            </a:r>
          </a:p>
          <a:p>
            <a:pPr marL="457200" lvl="2">
              <a:spcBef>
                <a:spcPts val="0"/>
              </a:spcBef>
            </a:pPr>
            <a:r>
              <a:rPr lang="en-US" sz="1600" dirty="0" smtClean="0"/>
              <a:t>Identify how people prefer recruitment</a:t>
            </a:r>
          </a:p>
          <a:p>
            <a:pPr marL="457200" lvl="2">
              <a:spcBef>
                <a:spcPts val="0"/>
              </a:spcBef>
            </a:pPr>
            <a:r>
              <a:rPr lang="en-US" sz="1600" dirty="0" smtClean="0"/>
              <a:t>Spot good candidates</a:t>
            </a:r>
            <a:endParaRPr lang="en-US" sz="1600"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0"/>
            <a:r>
              <a:rPr lang="en-US" sz="1800" dirty="0" smtClean="0"/>
              <a:t>Marketing</a:t>
            </a:r>
          </a:p>
          <a:p>
            <a:pPr marL="914400" lvl="3">
              <a:spcBef>
                <a:spcPts val="0"/>
              </a:spcBef>
            </a:pPr>
            <a:r>
              <a:rPr lang="en-US" sz="1600" dirty="0" smtClean="0"/>
              <a:t>Optimize website</a:t>
            </a:r>
          </a:p>
          <a:p>
            <a:pPr marL="914400" lvl="3">
              <a:spcBef>
                <a:spcPts val="0"/>
              </a:spcBef>
            </a:pPr>
            <a:r>
              <a:rPr lang="en-US" sz="1600" dirty="0" smtClean="0"/>
              <a:t>A/B testing</a:t>
            </a:r>
          </a:p>
          <a:p>
            <a:pPr marL="914400" lvl="3">
              <a:spcBef>
                <a:spcPts val="0"/>
              </a:spcBef>
            </a:pPr>
            <a:r>
              <a:rPr lang="en-US" sz="1600" dirty="0" smtClean="0"/>
              <a:t>Recommendation system</a:t>
            </a:r>
          </a:p>
          <a:p>
            <a:pPr marL="0" lvl="1">
              <a:spcBef>
                <a:spcPts val="0"/>
              </a:spcBef>
            </a:pPr>
            <a:r>
              <a:rPr lang="en-US" sz="1600" dirty="0" smtClean="0"/>
              <a:t>Agriculture</a:t>
            </a:r>
          </a:p>
          <a:p>
            <a:pPr marL="914400" lvl="3">
              <a:spcBef>
                <a:spcPts val="0"/>
              </a:spcBef>
            </a:pPr>
            <a:r>
              <a:rPr lang="en-US" sz="1600" dirty="0" smtClean="0"/>
              <a:t>What to plant?</a:t>
            </a:r>
          </a:p>
          <a:p>
            <a:pPr marL="914400" lvl="3">
              <a:spcBef>
                <a:spcPts val="0"/>
              </a:spcBef>
            </a:pPr>
            <a:r>
              <a:rPr lang="en-US" sz="1600" dirty="0" smtClean="0"/>
              <a:t>Precision agriculture</a:t>
            </a:r>
            <a:endParaRPr lang="en-US" sz="1600"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chose an AI project?</a:t>
            </a:r>
            <a:endParaRPr lang="en-US" dirty="0"/>
          </a:p>
        </p:txBody>
      </p:sp>
      <p:sp>
        <p:nvSpPr>
          <p:cNvPr id="3" name="Text Placeholder 2"/>
          <p:cNvSpPr>
            <a:spLocks noGrp="1"/>
          </p:cNvSpPr>
          <p:nvPr>
            <p:ph type="body" idx="1"/>
          </p:nvPr>
        </p:nvSpPr>
        <p:spPr/>
        <p:txBody>
          <a:bodyPr/>
          <a:lstStyle/>
          <a:p>
            <a:endParaRPr lang="en-US"/>
          </a:p>
        </p:txBody>
      </p:sp>
      <p:pic>
        <p:nvPicPr>
          <p:cNvPr id="13315" name="Picture 3"/>
          <p:cNvPicPr>
            <a:picLocks noChangeAspect="1" noChangeArrowheads="1"/>
          </p:cNvPicPr>
          <p:nvPr/>
        </p:nvPicPr>
        <p:blipFill>
          <a:blip r:embed="rId2"/>
          <a:srcRect/>
          <a:stretch>
            <a:fillRect/>
          </a:stretch>
        </p:blipFill>
        <p:spPr bwMode="auto">
          <a:xfrm>
            <a:off x="738081" y="2073249"/>
            <a:ext cx="4476750" cy="2676525"/>
          </a:xfrm>
          <a:prstGeom prst="rect">
            <a:avLst/>
          </a:prstGeom>
          <a:noFill/>
          <a:ln w="9525">
            <a:noFill/>
            <a:miter lim="800000"/>
            <a:headEnd/>
            <a:tailEnd/>
          </a:ln>
          <a:effectLst/>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Brainstorming framework</a:t>
            </a:r>
            <a:endParaRPr lang="en-US" dirty="0"/>
          </a:p>
        </p:txBody>
      </p:sp>
      <p:sp>
        <p:nvSpPr>
          <p:cNvPr id="3" name="Text Placeholder 2"/>
          <p:cNvSpPr>
            <a:spLocks noGrp="1"/>
          </p:cNvSpPr>
          <p:nvPr>
            <p:ph type="body" idx="1"/>
          </p:nvPr>
        </p:nvSpPr>
        <p:spPr/>
        <p:txBody>
          <a:bodyPr/>
          <a:lstStyle/>
          <a:p>
            <a:pPr marL="0"/>
            <a:r>
              <a:rPr lang="en-US" sz="2000" dirty="0" smtClean="0"/>
              <a:t>Automate task rather than job</a:t>
            </a:r>
          </a:p>
          <a:p>
            <a:pPr marL="914400" lvl="3">
              <a:spcBef>
                <a:spcPts val="0"/>
              </a:spcBef>
            </a:pPr>
            <a:r>
              <a:rPr lang="en-US" sz="1800" dirty="0" smtClean="0"/>
              <a:t>Automating call center: picking phone, emails, issue refund, call routing</a:t>
            </a:r>
          </a:p>
          <a:p>
            <a:pPr marL="914400" lvl="3">
              <a:spcBef>
                <a:spcPts val="0"/>
              </a:spcBef>
            </a:pPr>
            <a:r>
              <a:rPr lang="en-US" sz="1800" dirty="0" smtClean="0"/>
              <a:t>Automating radiologist: X-ray, mentoring other doctors, consulting, </a:t>
            </a:r>
          </a:p>
          <a:p>
            <a:pPr marL="0"/>
            <a:r>
              <a:rPr lang="en-US" sz="2000" dirty="0" smtClean="0"/>
              <a:t>Main drivers of business value</a:t>
            </a:r>
          </a:p>
          <a:p>
            <a:pPr marL="0"/>
            <a:r>
              <a:rPr lang="en-US" sz="2000" dirty="0" smtClean="0"/>
              <a:t>What are  the main pain points in your business?</a:t>
            </a:r>
            <a:endParaRPr lang="en-US" sz="2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Progress in ANI vs AGI</a:t>
            </a:r>
            <a:endParaRPr/>
          </a:p>
        </p:txBody>
      </p:sp>
      <p:sp>
        <p:nvSpPr>
          <p:cNvPr id="185" name="Google Shape;185;p24"/>
          <p:cNvSpPr txBox="1">
            <a:spLocks noGrp="1"/>
          </p:cNvSpPr>
          <p:nvPr>
            <p:ph type="body" idx="1"/>
          </p:nvPr>
        </p:nvSpPr>
        <p:spPr>
          <a:xfrm>
            <a:off x="729450" y="2078875"/>
            <a:ext cx="47604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dirty="0"/>
              <a:t>The rapid progress in ANI has caused people to conclude that there's a lot of progress in AI, which is true. But that has caused people to falsely think that there might be a lot of progress in AGI as well which is leading to some irrational fears about evil clever robots coming over to take over humanity anytime now.</a:t>
            </a:r>
            <a:endParaRPr sz="1800"/>
          </a:p>
        </p:txBody>
      </p:sp>
      <p:pic>
        <p:nvPicPr>
          <p:cNvPr id="186" name="Google Shape;186;p24"/>
          <p:cNvPicPr preferRelativeResize="0"/>
          <p:nvPr/>
        </p:nvPicPr>
        <p:blipFill rotWithShape="1">
          <a:blip r:embed="rId3">
            <a:alphaModFix/>
          </a:blip>
          <a:srcRect r="13666"/>
          <a:stretch/>
        </p:blipFill>
        <p:spPr>
          <a:xfrm>
            <a:off x="5292090" y="1725930"/>
            <a:ext cx="3783331" cy="3314701"/>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it always necessary to have big data?</a:t>
            </a:r>
            <a:endParaRPr lang="en-US" dirty="0"/>
          </a:p>
        </p:txBody>
      </p:sp>
      <p:sp>
        <p:nvSpPr>
          <p:cNvPr id="3" name="Text Placeholder 2"/>
          <p:cNvSpPr>
            <a:spLocks noGrp="1"/>
          </p:cNvSpPr>
          <p:nvPr>
            <p:ph type="body" idx="1"/>
          </p:nvPr>
        </p:nvSpPr>
        <p:spPr/>
        <p:txBody>
          <a:bodyPr/>
          <a:lstStyle/>
          <a:p>
            <a:r>
              <a:rPr lang="en-US" sz="1800" dirty="0" smtClean="0"/>
              <a:t>Having more data is good</a:t>
            </a:r>
          </a:p>
          <a:p>
            <a:r>
              <a:rPr lang="en-US" sz="1800" dirty="0" smtClean="0"/>
              <a:t>With small datasets you can make progress</a:t>
            </a:r>
          </a:p>
          <a:p>
            <a:r>
              <a:rPr lang="en-US" sz="1800" dirty="0" smtClean="0"/>
              <a:t>10, 100 or 1000 data points can be a good start</a:t>
            </a:r>
            <a:endParaRPr lang="en-US" sz="1800" dirty="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14338" name="Picture 2"/>
          <p:cNvPicPr>
            <a:picLocks noChangeAspect="1" noChangeArrowheads="1"/>
          </p:cNvPicPr>
          <p:nvPr/>
        </p:nvPicPr>
        <p:blipFill>
          <a:blip r:embed="rId2"/>
          <a:srcRect/>
          <a:stretch>
            <a:fillRect/>
          </a:stretch>
        </p:blipFill>
        <p:spPr bwMode="auto">
          <a:xfrm>
            <a:off x="707280" y="2029018"/>
            <a:ext cx="7861235" cy="2542981"/>
          </a:xfrm>
          <a:prstGeom prst="rect">
            <a:avLst/>
          </a:prstGeom>
          <a:noFill/>
          <a:ln w="9525">
            <a:noFill/>
            <a:miter lim="800000"/>
            <a:headEnd/>
            <a:tailEnd/>
          </a:ln>
          <a:effectLst/>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Ethical diligence</a:t>
            </a:r>
            <a:endParaRPr lang="en-US" dirty="0"/>
          </a:p>
        </p:txBody>
      </p:sp>
      <p:sp>
        <p:nvSpPr>
          <p:cNvPr id="3" name="Text Placeholder 2"/>
          <p:cNvSpPr>
            <a:spLocks noGrp="1"/>
          </p:cNvSpPr>
          <p:nvPr>
            <p:ph type="body" idx="1"/>
          </p:nvPr>
        </p:nvSpPr>
        <p:spPr/>
        <p:txBody>
          <a:bodyPr/>
          <a:lstStyle/>
          <a:p>
            <a:r>
              <a:rPr lang="en-US" sz="1800" dirty="0" smtClean="0"/>
              <a:t>Is this going to make society better?</a:t>
            </a:r>
            <a:endParaRPr lang="en-US" sz="1800"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 Vs Buy</a:t>
            </a:r>
            <a:endParaRPr lang="en-US" dirty="0"/>
          </a:p>
        </p:txBody>
      </p:sp>
      <p:sp>
        <p:nvSpPr>
          <p:cNvPr id="3" name="Text Placeholder 2"/>
          <p:cNvSpPr>
            <a:spLocks noGrp="1"/>
          </p:cNvSpPr>
          <p:nvPr>
            <p:ph type="body" idx="1"/>
          </p:nvPr>
        </p:nvSpPr>
        <p:spPr/>
        <p:txBody>
          <a:bodyPr/>
          <a:lstStyle/>
          <a:p>
            <a:r>
              <a:rPr lang="en-US" sz="1800" dirty="0" smtClean="0"/>
              <a:t>ML projects can be </a:t>
            </a:r>
            <a:r>
              <a:rPr lang="en-US" sz="1800" dirty="0" err="1" smtClean="0"/>
              <a:t>inhoused</a:t>
            </a:r>
            <a:r>
              <a:rPr lang="en-US" sz="1800" dirty="0" smtClean="0"/>
              <a:t> or outsourced</a:t>
            </a:r>
          </a:p>
          <a:p>
            <a:r>
              <a:rPr lang="en-US" sz="1800" dirty="0" smtClean="0"/>
              <a:t>DS projects are generally </a:t>
            </a:r>
            <a:r>
              <a:rPr lang="en-US" sz="1800" dirty="0" err="1" smtClean="0"/>
              <a:t>inhoused</a:t>
            </a:r>
            <a:endParaRPr lang="en-US" sz="1800" dirty="0" smtClean="0"/>
          </a:p>
          <a:p>
            <a:r>
              <a:rPr lang="en-US" sz="1800" dirty="0" smtClean="0"/>
              <a:t>Buy industry standard, only build specialized products</a:t>
            </a:r>
            <a:endParaRPr lang="en-US" sz="1600" dirty="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work with AI team</a:t>
            </a:r>
            <a:endParaRPr lang="en-US" dirty="0"/>
          </a:p>
        </p:txBody>
      </p:sp>
      <p:sp>
        <p:nvSpPr>
          <p:cNvPr id="3" name="Text Placeholder 2"/>
          <p:cNvSpPr>
            <a:spLocks noGrp="1"/>
          </p:cNvSpPr>
          <p:nvPr>
            <p:ph type="body" idx="1"/>
          </p:nvPr>
        </p:nvSpPr>
        <p:spPr/>
        <p:txBody>
          <a:bodyPr/>
          <a:lstStyle/>
          <a:p>
            <a:pPr marL="0"/>
            <a:r>
              <a:rPr lang="en-US" sz="1800" dirty="0" smtClean="0"/>
              <a:t>Specify your acceptance criteria</a:t>
            </a:r>
            <a:endParaRPr lang="en-US" sz="1800" dirty="0" smtClean="0"/>
          </a:p>
          <a:p>
            <a:pPr marL="914400" lvl="3">
              <a:spcBef>
                <a:spcPts val="0"/>
              </a:spcBef>
            </a:pPr>
            <a:r>
              <a:rPr lang="en-US" sz="1600" dirty="0" smtClean="0"/>
              <a:t>95% accuracy</a:t>
            </a:r>
          </a:p>
          <a:p>
            <a:pPr marL="914400" lvl="3">
              <a:spcBef>
                <a:spcPts val="0"/>
              </a:spcBef>
            </a:pPr>
            <a:r>
              <a:rPr lang="en-US" sz="1600" dirty="0" smtClean="0"/>
              <a:t>Training, validation and Test dataset</a:t>
            </a:r>
          </a:p>
          <a:p>
            <a:pPr marL="0"/>
            <a:r>
              <a:rPr lang="en-US" sz="1800" dirty="0" smtClean="0"/>
              <a:t>Don’t expect 100% accuracy</a:t>
            </a:r>
          </a:p>
          <a:p>
            <a:pPr marL="914400" lvl="3">
              <a:spcBef>
                <a:spcPts val="0"/>
              </a:spcBef>
            </a:pPr>
            <a:r>
              <a:rPr lang="en-US" sz="1600" dirty="0" smtClean="0"/>
              <a:t>Limitations of ML</a:t>
            </a:r>
          </a:p>
          <a:p>
            <a:pPr marL="914400" lvl="3">
              <a:spcBef>
                <a:spcPts val="0"/>
              </a:spcBef>
            </a:pPr>
            <a:r>
              <a:rPr lang="en-US" sz="1600" dirty="0" smtClean="0"/>
              <a:t>Insufficient data</a:t>
            </a:r>
          </a:p>
          <a:p>
            <a:pPr marL="914400" lvl="3">
              <a:spcBef>
                <a:spcPts val="0"/>
              </a:spcBef>
            </a:pPr>
            <a:r>
              <a:rPr lang="en-US" sz="1600" dirty="0" smtClean="0"/>
              <a:t>Mislabeled data</a:t>
            </a:r>
          </a:p>
          <a:p>
            <a:pPr marL="914400" lvl="3">
              <a:spcBef>
                <a:spcPts val="0"/>
              </a:spcBef>
            </a:pPr>
            <a:r>
              <a:rPr lang="en-US" sz="1600" dirty="0" smtClean="0"/>
              <a:t>Ambiguous labels (human perception)</a:t>
            </a:r>
            <a:endParaRPr lang="en-US" sz="1600" dirty="0"/>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Learning frameworks</a:t>
            </a:r>
            <a:endParaRPr lang="en-US" dirty="0"/>
          </a:p>
        </p:txBody>
      </p:sp>
      <p:sp>
        <p:nvSpPr>
          <p:cNvPr id="3" name="Text Placeholder 2"/>
          <p:cNvSpPr>
            <a:spLocks noGrp="1"/>
          </p:cNvSpPr>
          <p:nvPr>
            <p:ph type="body" idx="1"/>
          </p:nvPr>
        </p:nvSpPr>
        <p:spPr/>
        <p:txBody>
          <a:bodyPr/>
          <a:lstStyle/>
          <a:p>
            <a:endParaRPr lang="en-US" dirty="0"/>
          </a:p>
        </p:txBody>
      </p:sp>
      <p:pic>
        <p:nvPicPr>
          <p:cNvPr id="15362" name="Picture 2"/>
          <p:cNvPicPr>
            <a:picLocks noChangeAspect="1" noChangeArrowheads="1"/>
          </p:cNvPicPr>
          <p:nvPr/>
        </p:nvPicPr>
        <p:blipFill>
          <a:blip r:embed="rId2"/>
          <a:srcRect/>
          <a:stretch>
            <a:fillRect/>
          </a:stretch>
        </p:blipFill>
        <p:spPr bwMode="auto">
          <a:xfrm>
            <a:off x="648381" y="2009387"/>
            <a:ext cx="6410325" cy="2990850"/>
          </a:xfrm>
          <a:prstGeom prst="rect">
            <a:avLst/>
          </a:prstGeom>
          <a:noFill/>
          <a:ln w="9525">
            <a:noFill/>
            <a:miter lim="800000"/>
            <a:headEnd/>
            <a:tailEnd/>
          </a:ln>
          <a:effectLst/>
        </p:spPr>
      </p:pic>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CPU Vs GPU</a:t>
            </a:r>
            <a:endParaRPr lang="en-US" dirty="0"/>
          </a:p>
        </p:txBody>
      </p:sp>
      <p:sp>
        <p:nvSpPr>
          <p:cNvPr id="3" name="Text Placeholder 2"/>
          <p:cNvSpPr>
            <a:spLocks noGrp="1"/>
          </p:cNvSpPr>
          <p:nvPr>
            <p:ph type="body" idx="1"/>
          </p:nvPr>
        </p:nvSpPr>
        <p:spPr>
          <a:xfrm>
            <a:off x="6746032" y="2078875"/>
            <a:ext cx="1856792" cy="2261100"/>
          </a:xfrm>
        </p:spPr>
        <p:txBody>
          <a:bodyPr/>
          <a:lstStyle/>
          <a:p>
            <a:pPr algn="ctr">
              <a:buNone/>
            </a:pPr>
            <a:endParaRPr lang="en-US" sz="1600" b="1" dirty="0" smtClean="0"/>
          </a:p>
          <a:p>
            <a:pPr algn="ctr">
              <a:buNone/>
            </a:pPr>
            <a:endParaRPr lang="en-US" sz="1600" b="1" smtClean="0"/>
          </a:p>
          <a:p>
            <a:pPr algn="ctr">
              <a:buNone/>
            </a:pPr>
            <a:r>
              <a:rPr lang="en-US" sz="1600" b="1" smtClean="0"/>
              <a:t>Edge </a:t>
            </a:r>
            <a:r>
              <a:rPr lang="en-US" sz="1600" b="1" dirty="0" smtClean="0"/>
              <a:t>Deployment</a:t>
            </a:r>
            <a:endParaRPr lang="en-US" sz="1600" b="1" dirty="0"/>
          </a:p>
        </p:txBody>
      </p:sp>
      <p:pic>
        <p:nvPicPr>
          <p:cNvPr id="16387" name="Picture 3"/>
          <p:cNvPicPr>
            <a:picLocks noChangeAspect="1" noChangeArrowheads="1"/>
          </p:cNvPicPr>
          <p:nvPr/>
        </p:nvPicPr>
        <p:blipFill>
          <a:blip r:embed="rId2"/>
          <a:srcRect/>
          <a:stretch>
            <a:fillRect/>
          </a:stretch>
        </p:blipFill>
        <p:spPr bwMode="auto">
          <a:xfrm>
            <a:off x="740909" y="2040878"/>
            <a:ext cx="5572125" cy="2647950"/>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Achieving AGI Will Take Time</a:t>
            </a:r>
            <a:endParaRPr/>
          </a:p>
        </p:txBody>
      </p:sp>
      <p:sp>
        <p:nvSpPr>
          <p:cNvPr id="192" name="Google Shape;192;p2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400" dirty="0"/>
              <a:t>AGI is an exciting goal for researchers to work on, but it requires many technological breakthroughs before we get there and it may be decades or hundreds of years or even thousands of years away.</a:t>
            </a:r>
            <a:endParaRPr sz="2400"/>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TotalTime>
  <Words>2813</Words>
  <PresentationFormat>On-screen Show (16:9)</PresentationFormat>
  <Paragraphs>481</Paragraphs>
  <Slides>86</Slides>
  <Notes>54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86</vt:i4>
      </vt:variant>
    </vt:vector>
  </HeadingPairs>
  <TitlesOfParts>
    <vt:vector size="90" baseType="lpstr">
      <vt:lpstr>Arial</vt:lpstr>
      <vt:lpstr>Raleway</vt:lpstr>
      <vt:lpstr>Lato</vt:lpstr>
      <vt:lpstr>Streamline</vt:lpstr>
      <vt:lpstr>AI for Everyone</vt:lpstr>
      <vt:lpstr>Objectives of this Course</vt:lpstr>
      <vt:lpstr>$13 Trillion</vt:lpstr>
      <vt:lpstr>Slide 4</vt:lpstr>
      <vt:lpstr>There are 2 types of AI</vt:lpstr>
      <vt:lpstr>Artificial Narrow Intelligence (ANI)</vt:lpstr>
      <vt:lpstr>Artificial General Intelligence (AGI)</vt:lpstr>
      <vt:lpstr>Progress in ANI vs AGI</vt:lpstr>
      <vt:lpstr>Achieving AGI Will Take Time</vt:lpstr>
      <vt:lpstr>Machine Learning</vt:lpstr>
      <vt:lpstr>Supervised Learning</vt:lpstr>
      <vt:lpstr>Supervised Learning</vt:lpstr>
      <vt:lpstr>Supervised Learning</vt:lpstr>
      <vt:lpstr>Supervised Learning</vt:lpstr>
      <vt:lpstr>Supervised Learning </vt:lpstr>
      <vt:lpstr>Supervised Learning</vt:lpstr>
      <vt:lpstr>Why Now?</vt:lpstr>
      <vt:lpstr>Why Now?</vt:lpstr>
      <vt:lpstr>Why Now?</vt:lpstr>
      <vt:lpstr>Why Now?</vt:lpstr>
      <vt:lpstr>Why Now?</vt:lpstr>
      <vt:lpstr>Why Now?</vt:lpstr>
      <vt:lpstr>The Rise of Fast Computers</vt:lpstr>
      <vt:lpstr>What is the most important  idea in AI?</vt:lpstr>
      <vt:lpstr>Machine Learning</vt:lpstr>
      <vt:lpstr>What is Supervised Learning?</vt:lpstr>
      <vt:lpstr>A to B mappings   Input to Output mappings</vt:lpstr>
      <vt:lpstr>What enables machine learning  to work so well?</vt:lpstr>
      <vt:lpstr>What is Data</vt:lpstr>
      <vt:lpstr>A Table of Data (Dataset)</vt:lpstr>
      <vt:lpstr>A Table of Data (Dataset)</vt:lpstr>
      <vt:lpstr>Data is often unique to your business</vt:lpstr>
      <vt:lpstr>Another example</vt:lpstr>
      <vt:lpstr>A Table of Data (Dataset)</vt:lpstr>
      <vt:lpstr>Acquiring data</vt:lpstr>
      <vt:lpstr>Acquiring data</vt:lpstr>
      <vt:lpstr>Acquiring data</vt:lpstr>
      <vt:lpstr>Acquiring data</vt:lpstr>
      <vt:lpstr>Use and misuse of data</vt:lpstr>
      <vt:lpstr>Use and misuse of data</vt:lpstr>
      <vt:lpstr>Example</vt:lpstr>
      <vt:lpstr>Use and misuse of data</vt:lpstr>
      <vt:lpstr>Use and misuse of data</vt:lpstr>
      <vt:lpstr>Data is Messy</vt:lpstr>
      <vt:lpstr>Data is Messy</vt:lpstr>
      <vt:lpstr>Example</vt:lpstr>
      <vt:lpstr>Machine Learning vs Data Science</vt:lpstr>
      <vt:lpstr>Running AI System</vt:lpstr>
      <vt:lpstr>Data Science</vt:lpstr>
      <vt:lpstr>Data Science</vt:lpstr>
      <vt:lpstr>Machine Learning vs Data Science</vt:lpstr>
      <vt:lpstr>Formal Definition of Data Science</vt:lpstr>
      <vt:lpstr>Example of ML vs DS in the online ad industry</vt:lpstr>
      <vt:lpstr>Example of ML vs DS in the online ad industry</vt:lpstr>
      <vt:lpstr>Deep Learning</vt:lpstr>
      <vt:lpstr>AI and related disciplines</vt:lpstr>
      <vt:lpstr>What makes a company AI company?</vt:lpstr>
      <vt:lpstr>AI Transformation</vt:lpstr>
      <vt:lpstr>Deciding about a new project</vt:lpstr>
      <vt:lpstr>Supervised learning tasks</vt:lpstr>
      <vt:lpstr>Slide 61</vt:lpstr>
      <vt:lpstr>Examples of what ML can and can’t do?</vt:lpstr>
      <vt:lpstr>Technical diligence rules</vt:lpstr>
      <vt:lpstr>More examples</vt:lpstr>
      <vt:lpstr>X-ray diagnosis</vt:lpstr>
      <vt:lpstr>Strengths and weakness of ML</vt:lpstr>
      <vt:lpstr>Demand prediction based on price</vt:lpstr>
      <vt:lpstr>Slide 68</vt:lpstr>
      <vt:lpstr>Face recognition</vt:lpstr>
      <vt:lpstr>Slide 70</vt:lpstr>
      <vt:lpstr>Speech Recognition</vt:lpstr>
      <vt:lpstr>Key steps of Echo / Alexa</vt:lpstr>
      <vt:lpstr>Slide 73</vt:lpstr>
      <vt:lpstr>Slide 74</vt:lpstr>
      <vt:lpstr>Slide 75</vt:lpstr>
      <vt:lpstr>Machine Learning changing job functions</vt:lpstr>
      <vt:lpstr>Slide 77</vt:lpstr>
      <vt:lpstr>How to chose an AI project?</vt:lpstr>
      <vt:lpstr>Brainstorming framework</vt:lpstr>
      <vt:lpstr>Is it always necessary to have big data?</vt:lpstr>
      <vt:lpstr>Slide 81</vt:lpstr>
      <vt:lpstr>Ethical diligence</vt:lpstr>
      <vt:lpstr>Build Vs Buy</vt:lpstr>
      <vt:lpstr>How to work with AI team</vt:lpstr>
      <vt:lpstr>Machine Learning frameworks</vt:lpstr>
      <vt:lpstr>CPU Vs GPU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for Everyone</dc:title>
  <cp:lastModifiedBy>Noman Islam</cp:lastModifiedBy>
  <cp:revision>48</cp:revision>
  <dcterms:modified xsi:type="dcterms:W3CDTF">2019-04-12T16:50:54Z</dcterms:modified>
</cp:coreProperties>
</file>